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4"/>
  </p:notesMasterIdLst>
  <p:sldIdLst>
    <p:sldId id="295" r:id="rId5"/>
    <p:sldId id="262" r:id="rId6"/>
    <p:sldId id="275" r:id="rId7"/>
    <p:sldId id="261" r:id="rId8"/>
    <p:sldId id="285" r:id="rId9"/>
    <p:sldId id="286" r:id="rId10"/>
    <p:sldId id="296" r:id="rId11"/>
    <p:sldId id="282" r:id="rId12"/>
    <p:sldId id="271" r:id="rId13"/>
    <p:sldId id="288" r:id="rId14"/>
    <p:sldId id="292" r:id="rId15"/>
    <p:sldId id="290" r:id="rId16"/>
    <p:sldId id="289" r:id="rId17"/>
    <p:sldId id="281" r:id="rId18"/>
    <p:sldId id="293" r:id="rId19"/>
    <p:sldId id="284" r:id="rId20"/>
    <p:sldId id="294" r:id="rId21"/>
    <p:sldId id="268" r:id="rId22"/>
    <p:sldId id="269" r:id="rId23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hdphoto1.wdp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jpeg>
</file>

<file path=ppt/media/image16.png>
</file>

<file path=ppt/media/image17.svg>
</file>

<file path=ppt/media/image18.jpe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jpeg>
</file>

<file path=ppt/media/image36.png>
</file>

<file path=ppt/media/image37.png>
</file>

<file path=ppt/media/image38.svg>
</file>

<file path=ppt/media/image39.png>
</file>

<file path=ppt/media/image4.svg>
</file>

<file path=ppt/media/image40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258" cy="465292"/>
          </a:xfrm>
          <a:prstGeom prst="rect">
            <a:avLst/>
          </a:prstGeom>
        </p:spPr>
        <p:txBody>
          <a:bodyPr vert="horz" lIns="90416" tIns="45208" rIns="90416" bIns="4520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576" y="0"/>
            <a:ext cx="3038258" cy="465292"/>
          </a:xfrm>
          <a:prstGeom prst="rect">
            <a:avLst/>
          </a:prstGeom>
        </p:spPr>
        <p:txBody>
          <a:bodyPr vert="horz" lIns="90416" tIns="45208" rIns="90416" bIns="45208" rtlCol="0"/>
          <a:lstStyle>
            <a:lvl1pPr algn="r">
              <a:defRPr sz="1200"/>
            </a:lvl1pPr>
          </a:lstStyle>
          <a:p>
            <a:fld id="{4C5AE0B8-94F4-45C3-9B6D-F017F332F400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416" tIns="45208" rIns="90416" bIns="4520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413" y="4473716"/>
            <a:ext cx="5609574" cy="3661028"/>
          </a:xfrm>
          <a:prstGeom prst="rect">
            <a:avLst/>
          </a:prstGeom>
        </p:spPr>
        <p:txBody>
          <a:bodyPr vert="horz" lIns="90416" tIns="45208" rIns="90416" bIns="4520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31108"/>
            <a:ext cx="3038258" cy="465292"/>
          </a:xfrm>
          <a:prstGeom prst="rect">
            <a:avLst/>
          </a:prstGeom>
        </p:spPr>
        <p:txBody>
          <a:bodyPr vert="horz" lIns="90416" tIns="45208" rIns="90416" bIns="4520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576" y="8831108"/>
            <a:ext cx="3038258" cy="465292"/>
          </a:xfrm>
          <a:prstGeom prst="rect">
            <a:avLst/>
          </a:prstGeom>
        </p:spPr>
        <p:txBody>
          <a:bodyPr vert="horz" lIns="90416" tIns="45208" rIns="90416" bIns="45208" rtlCol="0" anchor="b"/>
          <a:lstStyle>
            <a:lvl1pPr algn="r">
              <a:defRPr sz="1200"/>
            </a:lvl1pPr>
          </a:lstStyle>
          <a:p>
            <a:fld id="{10350259-291C-421D-9A9A-6B3FE6ED6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Ian Slide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457936-329F-4246-A769-5D6AEE6EE1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967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Ian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457936-329F-4246-A769-5D6AEE6EE1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38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https://www.forbes.com/home-improvement/moving-services/movers-and-packers-cost/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50259-291C-421D-9A9A-6B3FE6ED6F7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870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Add subsystems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50259-291C-421D-9A9A-6B3FE6ED6F7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09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50259-291C-421D-9A9A-6B3FE6ED6F7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31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701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936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180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4B4EB42-B5B9-1AD4-9A66-309E4CA1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0389" y="2037806"/>
            <a:ext cx="5264603" cy="27495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E292F4-8064-6569-F6F1-89EB3F28EC4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97008" y="2037806"/>
            <a:ext cx="3292112" cy="2749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4E26AB-E227-1421-B22F-12512A8D934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F0BE10-88C1-17BD-9C7B-E6ACEA7C29F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62BF2-3536-BF4B-0114-C95A34F1AA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65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DD65F-EEA1-B795-0124-AA3A9A90A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C97F66-45D5-206D-C3A9-C669E6231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B0E8D-8773-A19C-8D5C-01527ADBA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527015-0D2B-7B88-C48C-731CC6C11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FEEECA2-11BF-6AFA-4400-412F5674EF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1400" y="5743575"/>
            <a:ext cx="502920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31C610-F07B-054D-6E6C-42ADD990E94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096963" y="2363788"/>
            <a:ext cx="10058400" cy="2757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003102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EE777-ADAA-FF34-A7BB-13E0F909B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26A10F-2C1C-BDF5-C644-36F4114F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D858A8-1281-E68D-C058-E7D3E2A20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B83464-3E10-89F3-8EE6-2BEDDE21C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CB96BA-7C74-AEFA-5A0C-BF828801DB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97278" y="5564188"/>
            <a:ext cx="4441509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549D1C5-9B01-216D-8907-643747863DF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53213" y="5564188"/>
            <a:ext cx="4502467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E2589E-1F15-DD96-F607-11E6ACEC848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097280" y="2378075"/>
            <a:ext cx="4441508" cy="2655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ECBB9DCD-E587-B624-BD47-00D575247E2A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653212" y="2378075"/>
            <a:ext cx="4441508" cy="2655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7985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F72A4-A693-B619-5AE8-CF6C67E3A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F4F9CA-19A2-D9AB-060D-476F7000C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1ED322-1A01-BA4D-E07C-29D72BE9C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1FB168-9CB4-5EDC-E09D-E2E4AF74F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1B6A935-E44F-8E94-B9B4-DE1034A18A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7279" y="4884738"/>
            <a:ext cx="294132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C88D84F-60EB-E92E-3396-F42F3E619D3E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1097280" y="2286000"/>
            <a:ext cx="2941320" cy="2145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B1267747-629D-5E5D-A19E-1C40593F79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655820" y="4884737"/>
            <a:ext cx="294132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21D810DE-DB4E-DF2A-7FA2-F267A680244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14360" y="4884736"/>
            <a:ext cx="294132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8E755AEC-C5C7-CAD3-B35C-A76BC7671A76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53402" y="2286000"/>
            <a:ext cx="2941320" cy="2145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4EC0AC50-60DC-F01B-0A17-A3E2EA771FBE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625340" y="2286000"/>
            <a:ext cx="2941320" cy="2145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6816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4F733-2F9E-5927-EE07-9DBDE9BF6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CE0C91-300E-A0E8-0D1F-E0C9B16E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458B83-42F8-29C1-AA54-A7D8D083A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61C45-4E00-3527-7DC3-B732BBADE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3851190-74B4-D684-BF44-DCBA789CC5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193925"/>
            <a:ext cx="4583113" cy="364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49E9282-3D42-4DDC-7C8B-920DB93C7C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770687" y="2193925"/>
            <a:ext cx="4583113" cy="364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89726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75D1D-F3C5-8653-9091-DCC29954B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49CF09-E025-064B-B87B-7262D8692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00221-6A60-4E43-95DB-14E40D090B33}" type="datetime1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8CA18A-19CB-53BE-8693-B3C6C5DC2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12A260-B293-24ED-0165-74C5628A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0C17D8B-B83A-5D2D-B945-6E321AD984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304" y="2481263"/>
            <a:ext cx="1958975" cy="175101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F2FE7553-DB64-ECA9-C7CA-F8676B8E02B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197" y="2481263"/>
            <a:ext cx="1958975" cy="175101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2EC44A73-742A-9FD2-1F97-FD5AE4BA427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16089" y="2481263"/>
            <a:ext cx="1958975" cy="175101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5B048AAC-E0A7-B973-1106-F48906FD5C7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76982" y="2481263"/>
            <a:ext cx="1958975" cy="175101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A1FD76A-49DB-FB27-B755-E5A44194ACC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2332" y="4494213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87E4A47D-15C9-9234-EB71-627D6F9EA71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53790" y="4494212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DF490725-1A1D-B3AF-9B95-AB753C778A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75575" y="4494212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B707EAAB-51A8-A0A0-1F85-47FC6CA4136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15385" y="4494211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748843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92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70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791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5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60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19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802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8193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288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98D10E6-9DBA-4860-89D8-999207CD3933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693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22.png"/><Relationship Id="rId7" Type="http://schemas.openxmlformats.org/officeDocument/2006/relationships/image" Target="../media/image7.png"/><Relationship Id="rId12" Type="http://schemas.openxmlformats.org/officeDocument/2006/relationships/image" Target="../media/image4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svg"/><Relationship Id="rId11" Type="http://schemas.openxmlformats.org/officeDocument/2006/relationships/image" Target="../media/image3.png"/><Relationship Id="rId5" Type="http://schemas.openxmlformats.org/officeDocument/2006/relationships/image" Target="../media/image9.png"/><Relationship Id="rId10" Type="http://schemas.openxmlformats.org/officeDocument/2006/relationships/image" Target="../media/image12.svg"/><Relationship Id="rId4" Type="http://schemas.openxmlformats.org/officeDocument/2006/relationships/image" Target="../media/image23.svg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22.png"/><Relationship Id="rId7" Type="http://schemas.openxmlformats.org/officeDocument/2006/relationships/image" Target="../media/image7.png"/><Relationship Id="rId12" Type="http://schemas.openxmlformats.org/officeDocument/2006/relationships/image" Target="../media/image4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svg"/><Relationship Id="rId11" Type="http://schemas.openxmlformats.org/officeDocument/2006/relationships/image" Target="../media/image3.png"/><Relationship Id="rId5" Type="http://schemas.openxmlformats.org/officeDocument/2006/relationships/image" Target="../media/image9.png"/><Relationship Id="rId10" Type="http://schemas.openxmlformats.org/officeDocument/2006/relationships/image" Target="../media/image12.svg"/><Relationship Id="rId4" Type="http://schemas.openxmlformats.org/officeDocument/2006/relationships/image" Target="../media/image23.svg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3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3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image" Target="../media/image35.jpeg"/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12" Type="http://schemas.openxmlformats.org/officeDocument/2006/relationships/image" Target="../media/image34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svg"/><Relationship Id="rId11" Type="http://schemas.openxmlformats.org/officeDocument/2006/relationships/image" Target="../media/image33.png"/><Relationship Id="rId5" Type="http://schemas.openxmlformats.org/officeDocument/2006/relationships/image" Target="../media/image7.png"/><Relationship Id="rId10" Type="http://schemas.openxmlformats.org/officeDocument/2006/relationships/image" Target="../media/image6.svg"/><Relationship Id="rId4" Type="http://schemas.openxmlformats.org/officeDocument/2006/relationships/image" Target="../media/image10.svg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3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0.svg"/><Relationship Id="rId7" Type="http://schemas.openxmlformats.org/officeDocument/2006/relationships/image" Target="../media/image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png"/><Relationship Id="rId11" Type="http://schemas.openxmlformats.org/officeDocument/2006/relationships/image" Target="../media/image34.svg"/><Relationship Id="rId5" Type="http://schemas.openxmlformats.org/officeDocument/2006/relationships/image" Target="../media/image8.svg"/><Relationship Id="rId10" Type="http://schemas.openxmlformats.org/officeDocument/2006/relationships/image" Target="../media/image33.png"/><Relationship Id="rId4" Type="http://schemas.openxmlformats.org/officeDocument/2006/relationships/image" Target="../media/image7.png"/><Relationship Id="rId9" Type="http://schemas.openxmlformats.org/officeDocument/2006/relationships/image" Target="../media/image6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0.svg"/><Relationship Id="rId7" Type="http://schemas.openxmlformats.org/officeDocument/2006/relationships/image" Target="../media/image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png"/><Relationship Id="rId11" Type="http://schemas.openxmlformats.org/officeDocument/2006/relationships/image" Target="../media/image34.svg"/><Relationship Id="rId5" Type="http://schemas.openxmlformats.org/officeDocument/2006/relationships/image" Target="../media/image8.svg"/><Relationship Id="rId10" Type="http://schemas.openxmlformats.org/officeDocument/2006/relationships/image" Target="../media/image33.png"/><Relationship Id="rId4" Type="http://schemas.openxmlformats.org/officeDocument/2006/relationships/image" Target="../media/image7.png"/><Relationship Id="rId9" Type="http://schemas.openxmlformats.org/officeDocument/2006/relationships/image" Target="../media/image6.sv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38.svg"/><Relationship Id="rId7" Type="http://schemas.openxmlformats.org/officeDocument/2006/relationships/image" Target="../media/image6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Relationship Id="rId9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svg"/><Relationship Id="rId3" Type="http://schemas.openxmlformats.org/officeDocument/2006/relationships/image" Target="../media/image13.jpeg"/><Relationship Id="rId7" Type="http://schemas.openxmlformats.org/officeDocument/2006/relationships/image" Target="../media/image17.sv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8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6.png"/><Relationship Id="rId11" Type="http://schemas.openxmlformats.org/officeDocument/2006/relationships/image" Target="../media/image6.svg"/><Relationship Id="rId5" Type="http://schemas.openxmlformats.org/officeDocument/2006/relationships/image" Target="../media/image15.jpeg"/><Relationship Id="rId15" Type="http://schemas.openxmlformats.org/officeDocument/2006/relationships/image" Target="../media/image12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4.svg"/><Relationship Id="rId1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13" Type="http://schemas.openxmlformats.org/officeDocument/2006/relationships/image" Target="../media/image11.png"/><Relationship Id="rId3" Type="http://schemas.openxmlformats.org/officeDocument/2006/relationships/image" Target="../media/image19.png"/><Relationship Id="rId7" Type="http://schemas.openxmlformats.org/officeDocument/2006/relationships/image" Target="../media/image20.png"/><Relationship Id="rId12" Type="http://schemas.openxmlformats.org/officeDocument/2006/relationships/image" Target="../media/image8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7.png"/><Relationship Id="rId5" Type="http://schemas.openxmlformats.org/officeDocument/2006/relationships/image" Target="../media/image9.png"/><Relationship Id="rId10" Type="http://schemas.openxmlformats.org/officeDocument/2006/relationships/image" Target="../media/image6.svg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23.svg"/><Relationship Id="rId7" Type="http://schemas.openxmlformats.org/officeDocument/2006/relationships/image" Target="../media/image7.png"/><Relationship Id="rId12" Type="http://schemas.openxmlformats.org/officeDocument/2006/relationships/image" Target="../media/image4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svg"/><Relationship Id="rId11" Type="http://schemas.openxmlformats.org/officeDocument/2006/relationships/image" Target="../media/image3.png"/><Relationship Id="rId5" Type="http://schemas.openxmlformats.org/officeDocument/2006/relationships/image" Target="../media/image9.png"/><Relationship Id="rId10" Type="http://schemas.openxmlformats.org/officeDocument/2006/relationships/image" Target="../media/image12.svg"/><Relationship Id="rId4" Type="http://schemas.openxmlformats.org/officeDocument/2006/relationships/image" Target="../media/image24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26.jpeg"/><Relationship Id="rId3" Type="http://schemas.openxmlformats.org/officeDocument/2006/relationships/image" Target="../media/image22.png"/><Relationship Id="rId7" Type="http://schemas.openxmlformats.org/officeDocument/2006/relationships/image" Target="../media/image7.png"/><Relationship Id="rId12" Type="http://schemas.openxmlformats.org/officeDocument/2006/relationships/image" Target="../media/image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svg"/><Relationship Id="rId11" Type="http://schemas.openxmlformats.org/officeDocument/2006/relationships/image" Target="../media/image3.png"/><Relationship Id="rId5" Type="http://schemas.openxmlformats.org/officeDocument/2006/relationships/image" Target="../media/image9.png"/><Relationship Id="rId10" Type="http://schemas.openxmlformats.org/officeDocument/2006/relationships/image" Target="../media/image12.svg"/><Relationship Id="rId4" Type="http://schemas.openxmlformats.org/officeDocument/2006/relationships/image" Target="../media/image23.sv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28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D914-B905-E8D0-BCDE-C1C3A714C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/>
          <a:p>
            <a:r>
              <a:rPr lang="en-US" sz="4000" dirty="0"/>
              <a:t>Specifications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9CCC0DE-D61B-02BC-242B-642123FA7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>
            <a:normAutofit/>
          </a:bodyPr>
          <a:lstStyle/>
          <a:p>
            <a:r>
              <a:rPr lang="en-US" sz="2000"/>
              <a:t>By: </a:t>
            </a:r>
          </a:p>
          <a:p>
            <a:pPr algn="l" rtl="0" fontAlgn="base"/>
            <a:r>
              <a:rPr lang="en-US" sz="2000" b="0" i="0" u="none" strike="noStrike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Ian Adelman</a:t>
            </a:r>
            <a:r>
              <a:rPr lang="en-US" sz="2000" b="0" i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24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en-US" sz="2000" b="0" i="0" u="none" strike="noStrike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Devin Hoopes</a:t>
            </a:r>
            <a:r>
              <a:rPr lang="en-US" sz="2000" b="0" i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24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en-US" sz="2000" b="0" i="0" u="none" strike="noStrike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Natalie Gonzalez </a:t>
            </a:r>
            <a:r>
              <a:rPr lang="en-US" sz="2000" b="0" i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24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en-US" sz="2000" b="0" i="0" u="none" strike="noStrike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Alex Reinert</a:t>
            </a:r>
            <a:endParaRPr lang="en-US" sz="24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A801E521-D0B8-A992-BEB8-CD003C86F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994" y="347054"/>
            <a:ext cx="6111065" cy="626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729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EBE727-F5A2-E90D-E5FB-0412C4214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300" y="2055025"/>
            <a:ext cx="4930588" cy="36561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195" y="270136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Platform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25983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6B56D0-887E-EECA-9DC8-EF264943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10</a:t>
            </a:fld>
            <a:endParaRPr lang="en-US" sz="2000"/>
          </a:p>
        </p:txBody>
      </p:sp>
      <p:pic>
        <p:nvPicPr>
          <p:cNvPr id="18" name="Graphic 17" descr="Easel with solid fill">
            <a:extLst>
              <a:ext uri="{FF2B5EF4-FFF2-40B4-BE49-F238E27FC236}">
                <a16:creationId xmlns:a16="http://schemas.microsoft.com/office/drawing/2014/main" id="{02143F05-2408-3A1A-C72A-5711C60D20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9" name="Graphic 18" descr="Users outline">
            <a:extLst>
              <a:ext uri="{FF2B5EF4-FFF2-40B4-BE49-F238E27FC236}">
                <a16:creationId xmlns:a16="http://schemas.microsoft.com/office/drawing/2014/main" id="{7F8B92FA-15E2-FE29-BE03-860989286B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20" name="Graphic 19" descr="Questions outline">
            <a:extLst>
              <a:ext uri="{FF2B5EF4-FFF2-40B4-BE49-F238E27FC236}">
                <a16:creationId xmlns:a16="http://schemas.microsoft.com/office/drawing/2014/main" id="{6065B575-1DFE-73A3-7C18-B814DD3C148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1" name="Graphic 20" descr="Gears outline">
            <a:extLst>
              <a:ext uri="{FF2B5EF4-FFF2-40B4-BE49-F238E27FC236}">
                <a16:creationId xmlns:a16="http://schemas.microsoft.com/office/drawing/2014/main" id="{BA8EEC8C-8D95-DD5C-2922-F183B21A7BA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23" name="Graphic 22" descr="Lights On outline">
            <a:extLst>
              <a:ext uri="{FF2B5EF4-FFF2-40B4-BE49-F238E27FC236}">
                <a16:creationId xmlns:a16="http://schemas.microsoft.com/office/drawing/2014/main" id="{80DAF3BF-A8BF-EFAA-4A43-8B0B823B9C9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7C75D0E-E4C7-2E84-9A9B-E23768EA5272}"/>
              </a:ext>
            </a:extLst>
          </p:cNvPr>
          <p:cNvSpPr txBox="1"/>
          <p:nvPr/>
        </p:nvSpPr>
        <p:spPr>
          <a:xfrm>
            <a:off x="1172195" y="1869298"/>
            <a:ext cx="287602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WordVisi_MSFontService"/>
              </a:rPr>
              <a:t>The system shall accommodate up to a 4-seater sofa. </a:t>
            </a:r>
            <a:r>
              <a:rPr lang="en-US" dirty="0">
                <a:solidFill>
                  <a:srgbClr val="FF0000"/>
                </a:solidFill>
              </a:rPr>
              <a:t>[2.1.2] </a:t>
            </a:r>
            <a:endParaRPr lang="en-US" sz="18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rgbClr val="FF0000"/>
              </a:solidFill>
              <a:effectLst/>
              <a:ea typeface="DengXian" panose="020B0503020204020204" pitchFamily="2" charset="-122"/>
            </a:endParaRPr>
          </a:p>
          <a:p>
            <a:r>
              <a:rPr lang="en-US" b="0" i="0" dirty="0">
                <a:solidFill>
                  <a:srgbClr val="FF0000"/>
                </a:solidFill>
                <a:effectLst/>
                <a:latin typeface="WordVisi_MSFontService"/>
              </a:rPr>
              <a:t>The system shall </a:t>
            </a:r>
            <a:r>
              <a:rPr lang="en-US" b="0" i="0" dirty="0">
                <a:solidFill>
                  <a:srgbClr val="FF0000"/>
                </a:solidFill>
                <a:effectLst/>
              </a:rPr>
              <a:t>accommodate up to a 5-shelf bookshelf. </a:t>
            </a:r>
            <a:r>
              <a:rPr lang="en-US" dirty="0">
                <a:solidFill>
                  <a:srgbClr val="FF0000"/>
                </a:solidFill>
              </a:rPr>
              <a:t>[2.1.3] </a:t>
            </a:r>
            <a:endParaRPr lang="en-US" sz="1800" dirty="0">
              <a:solidFill>
                <a:srgbClr val="FF0000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165A03A-EF35-28A1-E263-2159F6C70BA0}"/>
              </a:ext>
            </a:extLst>
          </p:cNvPr>
          <p:cNvCxnSpPr>
            <a:cxnSpLocks/>
          </p:cNvCxnSpPr>
          <p:nvPr/>
        </p:nvCxnSpPr>
        <p:spPr>
          <a:xfrm>
            <a:off x="4653977" y="3956725"/>
            <a:ext cx="1006876" cy="2175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 Box 947596174">
            <a:extLst>
              <a:ext uri="{FF2B5EF4-FFF2-40B4-BE49-F238E27FC236}">
                <a16:creationId xmlns:a16="http://schemas.microsoft.com/office/drawing/2014/main" id="{8D3A16FA-74B0-321F-96D2-C7F5A9E13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6184" y="3897655"/>
            <a:ext cx="776288" cy="2667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Brackets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68A4D23-0773-01D4-5AD8-C1C455F78A00}"/>
              </a:ext>
            </a:extLst>
          </p:cNvPr>
          <p:cNvCxnSpPr>
            <a:cxnSpLocks/>
          </p:cNvCxnSpPr>
          <p:nvPr/>
        </p:nvCxnSpPr>
        <p:spPr>
          <a:xfrm>
            <a:off x="4653977" y="4031005"/>
            <a:ext cx="2285032" cy="6261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F50E914-BB3C-0392-E5BF-79A15745C413}"/>
              </a:ext>
            </a:extLst>
          </p:cNvPr>
          <p:cNvCxnSpPr>
            <a:cxnSpLocks/>
          </p:cNvCxnSpPr>
          <p:nvPr/>
        </p:nvCxnSpPr>
        <p:spPr>
          <a:xfrm>
            <a:off x="4653977" y="4157789"/>
            <a:ext cx="3483517" cy="119066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228E14A-5569-1267-E23F-EEC079A8C753}"/>
              </a:ext>
            </a:extLst>
          </p:cNvPr>
          <p:cNvSpPr txBox="1"/>
          <p:nvPr/>
        </p:nvSpPr>
        <p:spPr>
          <a:xfrm>
            <a:off x="6395735" y="5785404"/>
            <a:ext cx="1592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Isometric view </a:t>
            </a:r>
          </a:p>
        </p:txBody>
      </p:sp>
    </p:spTree>
    <p:extLst>
      <p:ext uri="{BB962C8B-B14F-4D97-AF65-F5344CB8AC3E}">
        <p14:creationId xmlns:p14="http://schemas.microsoft.com/office/powerpoint/2010/main" val="3649653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48F9F1-9AFC-800E-FF09-3DBDCF82C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070941" y="881670"/>
            <a:ext cx="2838456" cy="61497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195" y="270136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Sizing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25983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6B56D0-887E-EECA-9DC8-EF264943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11</a:t>
            </a:fld>
            <a:endParaRPr lang="en-US" sz="2000"/>
          </a:p>
        </p:txBody>
      </p:sp>
      <p:pic>
        <p:nvPicPr>
          <p:cNvPr id="18" name="Graphic 17" descr="Easel with solid fill">
            <a:extLst>
              <a:ext uri="{FF2B5EF4-FFF2-40B4-BE49-F238E27FC236}">
                <a16:creationId xmlns:a16="http://schemas.microsoft.com/office/drawing/2014/main" id="{02143F05-2408-3A1A-C72A-5711C60D20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9" name="Graphic 18" descr="Users outline">
            <a:extLst>
              <a:ext uri="{FF2B5EF4-FFF2-40B4-BE49-F238E27FC236}">
                <a16:creationId xmlns:a16="http://schemas.microsoft.com/office/drawing/2014/main" id="{7F8B92FA-15E2-FE29-BE03-860989286B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20" name="Graphic 19" descr="Questions outline">
            <a:extLst>
              <a:ext uri="{FF2B5EF4-FFF2-40B4-BE49-F238E27FC236}">
                <a16:creationId xmlns:a16="http://schemas.microsoft.com/office/drawing/2014/main" id="{6065B575-1DFE-73A3-7C18-B814DD3C148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1" name="Graphic 20" descr="Gears outline">
            <a:extLst>
              <a:ext uri="{FF2B5EF4-FFF2-40B4-BE49-F238E27FC236}">
                <a16:creationId xmlns:a16="http://schemas.microsoft.com/office/drawing/2014/main" id="{BA8EEC8C-8D95-DD5C-2922-F183B21A7BA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23" name="Graphic 22" descr="Lights On outline">
            <a:extLst>
              <a:ext uri="{FF2B5EF4-FFF2-40B4-BE49-F238E27FC236}">
                <a16:creationId xmlns:a16="http://schemas.microsoft.com/office/drawing/2014/main" id="{80DAF3BF-A8BF-EFAA-4A43-8B0B823B9C9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7C75D0E-E4C7-2E84-9A9B-E23768EA5272}"/>
              </a:ext>
            </a:extLst>
          </p:cNvPr>
          <p:cNvSpPr txBox="1"/>
          <p:nvPr/>
        </p:nvSpPr>
        <p:spPr>
          <a:xfrm>
            <a:off x="1172195" y="1869298"/>
            <a:ext cx="287602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0" i="0" dirty="0">
                <a:solidFill>
                  <a:srgbClr val="FF0000"/>
                </a:solidFill>
                <a:effectLst/>
              </a:rPr>
              <a:t>The system shall be transportable in the back of an average American pickup truck in addition to the transported furniture. [2.2.2]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  <a:ea typeface="DengXian" panose="02010600030101010101" pitchFamily="2" charset="-122"/>
            </a:endParaRPr>
          </a:p>
          <a:p>
            <a:r>
              <a:rPr lang="en-US" sz="1800" b="0" i="0" dirty="0">
                <a:solidFill>
                  <a:srgbClr val="FF0000"/>
                </a:solidFill>
                <a:effectLst/>
              </a:rPr>
              <a:t>The system shall fit within a standard stairway according to Section R311.7.1 of the 2021 International Residential Code (IRC). [2.2.1]</a:t>
            </a:r>
            <a:endParaRPr lang="en-US" sz="1800" dirty="0">
              <a:solidFill>
                <a:srgbClr val="FF0000"/>
              </a:solidFill>
              <a:effectLst/>
              <a:ea typeface="DengXian" panose="02010600030101010101" pitchFamily="2" charset="-122"/>
            </a:endParaRPr>
          </a:p>
          <a:p>
            <a:pPr marL="0" indent="0">
              <a:buNone/>
            </a:pPr>
            <a:endParaRPr lang="en-US" sz="1800" dirty="0">
              <a:effectLst/>
              <a:ea typeface="DengXian" panose="02010600030101010101" pitchFamily="2" charset="-122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9F0D20-6DDD-E590-087F-72429466F42B}"/>
              </a:ext>
            </a:extLst>
          </p:cNvPr>
          <p:cNvCxnSpPr/>
          <p:nvPr/>
        </p:nvCxnSpPr>
        <p:spPr>
          <a:xfrm>
            <a:off x="4832348" y="2653536"/>
            <a:ext cx="0" cy="2468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D2A6B1-42DA-A70B-3322-1E3820276736}"/>
              </a:ext>
            </a:extLst>
          </p:cNvPr>
          <p:cNvCxnSpPr/>
          <p:nvPr/>
        </p:nvCxnSpPr>
        <p:spPr>
          <a:xfrm>
            <a:off x="4837111" y="2762250"/>
            <a:ext cx="54911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89A0E8-244C-9EAC-3C8A-4C510D29AF50}"/>
              </a:ext>
            </a:extLst>
          </p:cNvPr>
          <p:cNvCxnSpPr>
            <a:cxnSpLocks/>
          </p:cNvCxnSpPr>
          <p:nvPr/>
        </p:nvCxnSpPr>
        <p:spPr>
          <a:xfrm flipV="1">
            <a:off x="10333036" y="2653536"/>
            <a:ext cx="0" cy="2468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A2DFB66-D8E0-2DB1-5DD2-6ED19631AC2E}"/>
              </a:ext>
            </a:extLst>
          </p:cNvPr>
          <p:cNvSpPr txBox="1"/>
          <p:nvPr/>
        </p:nvSpPr>
        <p:spPr>
          <a:xfrm>
            <a:off x="7230735" y="2331543"/>
            <a:ext cx="522615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/>
              <a:t>36”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97D1140-2823-5A98-9F2D-16305C578D19}"/>
              </a:ext>
            </a:extLst>
          </p:cNvPr>
          <p:cNvCxnSpPr/>
          <p:nvPr/>
        </p:nvCxnSpPr>
        <p:spPr>
          <a:xfrm flipH="1">
            <a:off x="4456111" y="3000375"/>
            <a:ext cx="2524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524328A-60C0-2BF4-55F0-60554B0D6126}"/>
              </a:ext>
            </a:extLst>
          </p:cNvPr>
          <p:cNvCxnSpPr/>
          <p:nvPr/>
        </p:nvCxnSpPr>
        <p:spPr>
          <a:xfrm>
            <a:off x="4579936" y="3000375"/>
            <a:ext cx="0" cy="19907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62652B3-3529-3C6A-8D80-9405FE304D5D}"/>
              </a:ext>
            </a:extLst>
          </p:cNvPr>
          <p:cNvCxnSpPr>
            <a:cxnSpLocks/>
          </p:cNvCxnSpPr>
          <p:nvPr/>
        </p:nvCxnSpPr>
        <p:spPr>
          <a:xfrm flipH="1">
            <a:off x="4475161" y="4995863"/>
            <a:ext cx="2333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FEDF01D7-416F-E639-6ED8-21F6CC5A4FD2}"/>
              </a:ext>
            </a:extLst>
          </p:cNvPr>
          <p:cNvSpPr txBox="1"/>
          <p:nvPr/>
        </p:nvSpPr>
        <p:spPr>
          <a:xfrm>
            <a:off x="3970337" y="3811071"/>
            <a:ext cx="55721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/>
              <a:t>13”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511AF65-A10F-8790-3895-A9639ADBBD68}"/>
              </a:ext>
            </a:extLst>
          </p:cNvPr>
          <p:cNvSpPr txBox="1"/>
          <p:nvPr/>
        </p:nvSpPr>
        <p:spPr>
          <a:xfrm>
            <a:off x="6869291" y="5501257"/>
            <a:ext cx="124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Top view</a:t>
            </a:r>
          </a:p>
        </p:txBody>
      </p:sp>
    </p:spTree>
    <p:extLst>
      <p:ext uri="{BB962C8B-B14F-4D97-AF65-F5344CB8AC3E}">
        <p14:creationId xmlns:p14="http://schemas.microsoft.com/office/powerpoint/2010/main" val="2965085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195" y="270136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Brackets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25983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6B56D0-887E-EECA-9DC8-EF264943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12</a:t>
            </a:fld>
            <a:endParaRPr lang="en-US" sz="2000"/>
          </a:p>
        </p:txBody>
      </p:sp>
      <p:pic>
        <p:nvPicPr>
          <p:cNvPr id="5" name="Graphic 4" descr="Easel with solid fill">
            <a:extLst>
              <a:ext uri="{FF2B5EF4-FFF2-40B4-BE49-F238E27FC236}">
                <a16:creationId xmlns:a16="http://schemas.microsoft.com/office/drawing/2014/main" id="{22A4BF0C-85BE-224C-7AC2-646F5481E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7" name="Graphic 6" descr="Users outline">
            <a:extLst>
              <a:ext uri="{FF2B5EF4-FFF2-40B4-BE49-F238E27FC236}">
                <a16:creationId xmlns:a16="http://schemas.microsoft.com/office/drawing/2014/main" id="{03D6B1F7-FD73-4D40-D8B1-2F036F977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9" name="Graphic 8" descr="Questions outline">
            <a:extLst>
              <a:ext uri="{FF2B5EF4-FFF2-40B4-BE49-F238E27FC236}">
                <a16:creationId xmlns:a16="http://schemas.microsoft.com/office/drawing/2014/main" id="{DB63A2FA-FF8B-4D11-B008-9CE6050129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0" name="Graphic 9" descr="Gears outline">
            <a:extLst>
              <a:ext uri="{FF2B5EF4-FFF2-40B4-BE49-F238E27FC236}">
                <a16:creationId xmlns:a16="http://schemas.microsoft.com/office/drawing/2014/main" id="{1078A21A-D38C-740F-D698-86CCCC83AC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1" name="Graphic 10" descr="Lights On outline">
            <a:extLst>
              <a:ext uri="{FF2B5EF4-FFF2-40B4-BE49-F238E27FC236}">
                <a16:creationId xmlns:a16="http://schemas.microsoft.com/office/drawing/2014/main" id="{A71078C9-CBB6-8399-C643-83660A6D34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1DF001-A026-595A-BC31-BE3A92FF8521}"/>
              </a:ext>
            </a:extLst>
          </p:cNvPr>
          <p:cNvSpPr txBox="1"/>
          <p:nvPr/>
        </p:nvSpPr>
        <p:spPr>
          <a:xfrm>
            <a:off x="1172195" y="1869298"/>
            <a:ext cx="287602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en-US" sz="1800" b="0" i="0" dirty="0">
                <a:solidFill>
                  <a:srgbClr val="FF0000"/>
                </a:solidFill>
                <a:effectLst/>
              </a:rPr>
              <a:t>The system shall not destructively alter the environment. [2.3.2]</a:t>
            </a:r>
          </a:p>
          <a:p>
            <a:pPr algn="l" rtl="0" fontAlgn="base"/>
            <a:endParaRPr lang="en-US" b="0" i="0" dirty="0">
              <a:solidFill>
                <a:srgbClr val="FF0000"/>
              </a:solidFill>
              <a:effectLst/>
            </a:endParaRPr>
          </a:p>
          <a:p>
            <a:pPr algn="l" rtl="0" fontAlgn="base"/>
            <a:r>
              <a:rPr lang="en-US" sz="1800" b="0" i="0" dirty="0">
                <a:solidFill>
                  <a:srgbClr val="FF0000"/>
                </a:solidFill>
                <a:effectLst/>
              </a:rPr>
              <a:t>The system shall not damage the furniture. [2.3.3]</a:t>
            </a:r>
            <a:endParaRPr lang="en-US" b="0" i="0" dirty="0">
              <a:solidFill>
                <a:srgbClr val="FF0000"/>
              </a:solidFill>
              <a:effectLst/>
            </a:endParaRPr>
          </a:p>
        </p:txBody>
      </p:sp>
      <p:pic>
        <p:nvPicPr>
          <p:cNvPr id="4" name="Picture 3" descr="A grey rectangular object with a hole in the middle&#10;&#10;Description automatically generated">
            <a:extLst>
              <a:ext uri="{FF2B5EF4-FFF2-40B4-BE49-F238E27FC236}">
                <a16:creationId xmlns:a16="http://schemas.microsoft.com/office/drawing/2014/main" id="{5EE23D49-2597-19F0-0CC4-B53BF4E0C4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48377" y="1795095"/>
            <a:ext cx="3587847" cy="40510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3273B9-0294-9529-1785-742D5FEDB7FD}"/>
              </a:ext>
            </a:extLst>
          </p:cNvPr>
          <p:cNvSpPr txBox="1"/>
          <p:nvPr/>
        </p:nvSpPr>
        <p:spPr>
          <a:xfrm>
            <a:off x="6144660" y="5920350"/>
            <a:ext cx="1995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Enlarged View</a:t>
            </a:r>
          </a:p>
        </p:txBody>
      </p:sp>
    </p:spTree>
    <p:extLst>
      <p:ext uri="{BB962C8B-B14F-4D97-AF65-F5344CB8AC3E}">
        <p14:creationId xmlns:p14="http://schemas.microsoft.com/office/powerpoint/2010/main" val="1657484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195" y="270136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Electronics Bay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25983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6B56D0-887E-EECA-9DC8-EF264943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13</a:t>
            </a:fld>
            <a:endParaRPr lang="en-US" sz="2000"/>
          </a:p>
        </p:txBody>
      </p:sp>
      <p:pic>
        <p:nvPicPr>
          <p:cNvPr id="13" name="Graphic 12" descr="Easel with solid fill">
            <a:extLst>
              <a:ext uri="{FF2B5EF4-FFF2-40B4-BE49-F238E27FC236}">
                <a16:creationId xmlns:a16="http://schemas.microsoft.com/office/drawing/2014/main" id="{2B014EAA-5A93-7462-99B2-777919449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8" name="Graphic 17" descr="Users outline">
            <a:extLst>
              <a:ext uri="{FF2B5EF4-FFF2-40B4-BE49-F238E27FC236}">
                <a16:creationId xmlns:a16="http://schemas.microsoft.com/office/drawing/2014/main" id="{8F375FFF-7A32-0C66-50CF-A55732343C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9" name="Graphic 18" descr="Questions outline">
            <a:extLst>
              <a:ext uri="{FF2B5EF4-FFF2-40B4-BE49-F238E27FC236}">
                <a16:creationId xmlns:a16="http://schemas.microsoft.com/office/drawing/2014/main" id="{4D733F30-9145-ECB8-76DB-EA61EDBEBF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0" name="Graphic 19" descr="Gears outline">
            <a:extLst>
              <a:ext uri="{FF2B5EF4-FFF2-40B4-BE49-F238E27FC236}">
                <a16:creationId xmlns:a16="http://schemas.microsoft.com/office/drawing/2014/main" id="{833F3AA1-562F-6D43-EC46-38CF3ED8A9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21" name="Graphic 20" descr="Lights On outline">
            <a:extLst>
              <a:ext uri="{FF2B5EF4-FFF2-40B4-BE49-F238E27FC236}">
                <a16:creationId xmlns:a16="http://schemas.microsoft.com/office/drawing/2014/main" id="{37BDF184-4D95-3947-C5B5-085CAD8B224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5" name="Picture 4" descr="A black square object with a square hole&#10;&#10;Description automatically generated">
            <a:extLst>
              <a:ext uri="{FF2B5EF4-FFF2-40B4-BE49-F238E27FC236}">
                <a16:creationId xmlns:a16="http://schemas.microsoft.com/office/drawing/2014/main" id="{2176D7B4-BD5E-96CC-3C4F-6C3C489BFC2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59667" y="2143031"/>
            <a:ext cx="5190564" cy="3627066"/>
          </a:xfrm>
          <a:prstGeom prst="rect">
            <a:avLst/>
          </a:prstGeom>
        </p:spPr>
      </p:pic>
      <p:sp>
        <p:nvSpPr>
          <p:cNvPr id="10" name="Text Box 1590443466">
            <a:extLst>
              <a:ext uri="{FF2B5EF4-FFF2-40B4-BE49-F238E27FC236}">
                <a16:creationId xmlns:a16="http://schemas.microsoft.com/office/drawing/2014/main" id="{5EBB9CEA-3770-93EF-33C7-2E8E2E42DE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67" y="2042556"/>
            <a:ext cx="1823741" cy="982545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Battery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(inside)</a:t>
            </a:r>
            <a:endParaRPr kumimoji="0" lang="en-US" altLang="ja-JP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2174F3-3F0A-EE23-D432-29F5B2C3795A}"/>
              </a:ext>
            </a:extLst>
          </p:cNvPr>
          <p:cNvCxnSpPr>
            <a:cxnSpLocks/>
          </p:cNvCxnSpPr>
          <p:nvPr/>
        </p:nvCxnSpPr>
        <p:spPr>
          <a:xfrm>
            <a:off x="3119207" y="2533828"/>
            <a:ext cx="2288964" cy="165316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 Box 1590443466">
            <a:extLst>
              <a:ext uri="{FF2B5EF4-FFF2-40B4-BE49-F238E27FC236}">
                <a16:creationId xmlns:a16="http://schemas.microsoft.com/office/drawing/2014/main" id="{0FB19961-ADC0-957F-59A5-68352BF6C4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66" y="3447239"/>
            <a:ext cx="1823741" cy="982545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Microcontroller</a:t>
            </a:r>
            <a:endParaRPr kumimoji="0" lang="en-US" altLang="ja-JP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(inside)</a:t>
            </a:r>
            <a:endParaRPr kumimoji="0" lang="en-US" altLang="ja-JP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43DF902-365C-2FAA-B044-3A5D0AC66A4C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3119207" y="3938512"/>
            <a:ext cx="2288964" cy="66233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50800">
              <a:schemeClr val="bg1">
                <a:alpha val="38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Box 1590443466">
            <a:extLst>
              <a:ext uri="{FF2B5EF4-FFF2-40B4-BE49-F238E27FC236}">
                <a16:creationId xmlns:a16="http://schemas.microsoft.com/office/drawing/2014/main" id="{76D19EF7-21CF-EE8D-B3E7-549F490FEF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66" y="4820582"/>
            <a:ext cx="1823741" cy="1099586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RC Hardware</a:t>
            </a:r>
            <a:endParaRPr kumimoji="0" lang="en-US" altLang="ja-JP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(inside)</a:t>
            </a:r>
            <a:endParaRPr kumimoji="0" lang="en-US" altLang="ja-JP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3F39BC5-50CA-CECC-FE36-47AE36AEBD91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3119207" y="4922507"/>
            <a:ext cx="2288964" cy="4478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50800">
              <a:schemeClr val="bg1">
                <a:alpha val="38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AC095C9-900B-677C-BC46-BF4BD53F55CB}"/>
              </a:ext>
            </a:extLst>
          </p:cNvPr>
          <p:cNvSpPr txBox="1"/>
          <p:nvPr/>
        </p:nvSpPr>
        <p:spPr>
          <a:xfrm>
            <a:off x="5126211" y="5844998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Bottom of platform</a:t>
            </a:r>
          </a:p>
        </p:txBody>
      </p:sp>
    </p:spTree>
    <p:extLst>
      <p:ext uri="{BB962C8B-B14F-4D97-AF65-F5344CB8AC3E}">
        <p14:creationId xmlns:p14="http://schemas.microsoft.com/office/powerpoint/2010/main" val="2290141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Battery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D5647B-9C16-0592-877D-5ABA3A9C9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14</a:t>
            </a:fld>
            <a:endParaRPr lang="en-US" sz="2000"/>
          </a:p>
        </p:txBody>
      </p:sp>
      <p:pic>
        <p:nvPicPr>
          <p:cNvPr id="7" name="Graphic 6" descr="Users outline">
            <a:extLst>
              <a:ext uri="{FF2B5EF4-FFF2-40B4-BE49-F238E27FC236}">
                <a16:creationId xmlns:a16="http://schemas.microsoft.com/office/drawing/2014/main" id="{26039D01-9ADD-566E-382E-B9395BAA6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5" name="Graphic 14" descr="Questions outline">
            <a:extLst>
              <a:ext uri="{FF2B5EF4-FFF2-40B4-BE49-F238E27FC236}">
                <a16:creationId xmlns:a16="http://schemas.microsoft.com/office/drawing/2014/main" id="{1074D42F-96FE-1894-5590-1C007A92D3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8" name="Graphic 17" descr="Lights On outline">
            <a:extLst>
              <a:ext uri="{FF2B5EF4-FFF2-40B4-BE49-F238E27FC236}">
                <a16:creationId xmlns:a16="http://schemas.microsoft.com/office/drawing/2014/main" id="{92345703-5949-18DE-5523-04AF8FC2A5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19" name="Graphic 18" descr="Easel outline">
            <a:extLst>
              <a:ext uri="{FF2B5EF4-FFF2-40B4-BE49-F238E27FC236}">
                <a16:creationId xmlns:a16="http://schemas.microsoft.com/office/drawing/2014/main" id="{663E2C22-3C17-C2B8-985C-DB459EA6B6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34315" y="2655429"/>
            <a:ext cx="1116823" cy="1116823"/>
          </a:xfrm>
          <a:prstGeom prst="rect">
            <a:avLst/>
          </a:prstGeom>
        </p:spPr>
      </p:pic>
      <p:pic>
        <p:nvPicPr>
          <p:cNvPr id="21" name="Graphic 20" descr="Gears with solid fill">
            <a:extLst>
              <a:ext uri="{FF2B5EF4-FFF2-40B4-BE49-F238E27FC236}">
                <a16:creationId xmlns:a16="http://schemas.microsoft.com/office/drawing/2014/main" id="{54EA07A5-E648-606C-24B0-14C75ED3CE1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1" y="3956325"/>
            <a:ext cx="1116823" cy="111682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22B5986-DE02-AFF4-082F-18C201FCF6C9}"/>
              </a:ext>
            </a:extLst>
          </p:cNvPr>
          <p:cNvSpPr txBox="1"/>
          <p:nvPr/>
        </p:nvSpPr>
        <p:spPr>
          <a:xfrm>
            <a:off x="1172195" y="1869298"/>
            <a:ext cx="287602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en-US" sz="1800" b="0" i="0" dirty="0">
                <a:solidFill>
                  <a:srgbClr val="FF0000"/>
                </a:solidFill>
                <a:effectLst/>
              </a:rPr>
              <a:t>The system shall not destructively alter the environment. [2.3.2]</a:t>
            </a:r>
          </a:p>
          <a:p>
            <a:pPr algn="l" rtl="0" fontAlgn="base"/>
            <a:endParaRPr lang="en-US" b="0" i="0" dirty="0">
              <a:solidFill>
                <a:srgbClr val="FF0000"/>
              </a:solidFill>
              <a:effectLst/>
            </a:endParaRPr>
          </a:p>
          <a:p>
            <a:pPr algn="l" rtl="0" fontAlgn="base"/>
            <a:r>
              <a:rPr lang="en-US" b="0" i="0" dirty="0">
                <a:solidFill>
                  <a:srgbClr val="FF0000"/>
                </a:solidFill>
                <a:effectLst/>
                <a:latin typeface="WordVisi_MSFontService"/>
              </a:rPr>
              <a:t>The system shall be reusable. [2.1.4]</a:t>
            </a:r>
            <a:endParaRPr lang="en-US" b="0" i="0" dirty="0">
              <a:solidFill>
                <a:srgbClr val="FF0000"/>
              </a:solidFill>
              <a:effectLst/>
            </a:endParaRPr>
          </a:p>
        </p:txBody>
      </p:sp>
      <p:pic>
        <p:nvPicPr>
          <p:cNvPr id="1028" name="Picture 4" descr="FT012 RC Boat Spare Rechargeable Battery">
            <a:extLst>
              <a:ext uri="{FF2B5EF4-FFF2-40B4-BE49-F238E27FC236}">
                <a16:creationId xmlns:a16="http://schemas.microsoft.com/office/drawing/2014/main" id="{C51C7F74-6D3D-42FB-0DF9-5C5E401BF4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" t="11392" r="2319" b="15081"/>
          <a:stretch/>
        </p:blipFill>
        <p:spPr bwMode="auto">
          <a:xfrm>
            <a:off x="4344567" y="1886637"/>
            <a:ext cx="4811698" cy="3733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073CADA-D7A4-CDE4-2D48-A753E7F92C71}"/>
              </a:ext>
            </a:extLst>
          </p:cNvPr>
          <p:cNvSpPr txBox="1"/>
          <p:nvPr/>
        </p:nvSpPr>
        <p:spPr>
          <a:xfrm>
            <a:off x="5421678" y="5763546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Rechargeable Battery</a:t>
            </a:r>
          </a:p>
        </p:txBody>
      </p:sp>
    </p:spTree>
    <p:extLst>
      <p:ext uri="{BB962C8B-B14F-4D97-AF65-F5344CB8AC3E}">
        <p14:creationId xmlns:p14="http://schemas.microsoft.com/office/powerpoint/2010/main" val="592473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Remote 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D169A9-F802-C428-9988-6E4C03C0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15</a:t>
            </a:fld>
            <a:endParaRPr lang="en-US" sz="2000"/>
          </a:p>
        </p:txBody>
      </p:sp>
      <p:pic>
        <p:nvPicPr>
          <p:cNvPr id="4" name="Graphic 3" descr="Easel with solid fill">
            <a:extLst>
              <a:ext uri="{FF2B5EF4-FFF2-40B4-BE49-F238E27FC236}">
                <a16:creationId xmlns:a16="http://schemas.microsoft.com/office/drawing/2014/main" id="{FEFB6D87-52E0-075E-D3CD-ACA1D254C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6" name="Graphic 5" descr="Users outline">
            <a:extLst>
              <a:ext uri="{FF2B5EF4-FFF2-40B4-BE49-F238E27FC236}">
                <a16:creationId xmlns:a16="http://schemas.microsoft.com/office/drawing/2014/main" id="{45BECC7C-0A52-41F0-AC4C-03A5B0BBAD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3" name="Graphic 12" descr="Questions outline">
            <a:extLst>
              <a:ext uri="{FF2B5EF4-FFF2-40B4-BE49-F238E27FC236}">
                <a16:creationId xmlns:a16="http://schemas.microsoft.com/office/drawing/2014/main" id="{A7F4480E-279B-B012-2F8B-5FFC939FD6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4" name="Graphic 13" descr="Gears outline">
            <a:extLst>
              <a:ext uri="{FF2B5EF4-FFF2-40B4-BE49-F238E27FC236}">
                <a16:creationId xmlns:a16="http://schemas.microsoft.com/office/drawing/2014/main" id="{DB18564B-D757-E66C-B1AF-60D94039E1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5" name="Graphic 14" descr="Lights On outline">
            <a:extLst>
              <a:ext uri="{FF2B5EF4-FFF2-40B4-BE49-F238E27FC236}">
                <a16:creationId xmlns:a16="http://schemas.microsoft.com/office/drawing/2014/main" id="{53A7CBF5-B770-9E71-336A-6FD7BF60C95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67E853A-E04C-541C-671F-91917C8AB391}"/>
              </a:ext>
            </a:extLst>
          </p:cNvPr>
          <p:cNvSpPr txBox="1"/>
          <p:nvPr/>
        </p:nvSpPr>
        <p:spPr>
          <a:xfrm>
            <a:off x="1172194" y="1869298"/>
            <a:ext cx="88862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0" i="0" dirty="0">
                <a:solidFill>
                  <a:srgbClr val="FF0000"/>
                </a:solidFill>
                <a:effectLst/>
              </a:rPr>
              <a:t>The system shall cause less injury and strain than an average moving job. [2.3.1</a:t>
            </a:r>
            <a:r>
              <a:rPr lang="en-US" sz="1800" dirty="0">
                <a:solidFill>
                  <a:srgbClr val="FF0000"/>
                </a:solidFill>
                <a:effectLst/>
                <a:ea typeface="DengXian" panose="020B0503020204020204" pitchFamily="2" charset="-122"/>
              </a:rPr>
              <a:t>]</a:t>
            </a:r>
          </a:p>
        </p:txBody>
      </p:sp>
      <p:pic>
        <p:nvPicPr>
          <p:cNvPr id="2050" name="Picture 2" descr="It never stops being funny that the Oceangate Submersible that went missing  during a Titanic expedition used a $30 Logitech F710 Gamepad from the  PS3/X360 era instead of a control panel bridge">
            <a:extLst>
              <a:ext uri="{FF2B5EF4-FFF2-40B4-BE49-F238E27FC236}">
                <a16:creationId xmlns:a16="http://schemas.microsoft.com/office/drawing/2014/main" id="{432F2202-C218-8F5A-0BDA-EB9EB801B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859" y="2312251"/>
            <a:ext cx="4552873" cy="357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8424CA-4627-0D5F-6823-13692C507DBA}"/>
              </a:ext>
            </a:extLst>
          </p:cNvPr>
          <p:cNvSpPr txBox="1"/>
          <p:nvPr/>
        </p:nvSpPr>
        <p:spPr>
          <a:xfrm>
            <a:off x="4286557" y="5779883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Control for System</a:t>
            </a:r>
          </a:p>
        </p:txBody>
      </p:sp>
    </p:spTree>
    <p:extLst>
      <p:ext uri="{BB962C8B-B14F-4D97-AF65-F5344CB8AC3E}">
        <p14:creationId xmlns:p14="http://schemas.microsoft.com/office/powerpoint/2010/main" val="2167025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Hardware Block Diagram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6E76E0-3834-4DB3-1117-86F90545F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16</a:t>
            </a:fld>
            <a:endParaRPr lang="en-US" sz="2000"/>
          </a:p>
        </p:txBody>
      </p:sp>
      <p:pic>
        <p:nvPicPr>
          <p:cNvPr id="18" name="Graphic 17" descr="Users outline">
            <a:extLst>
              <a:ext uri="{FF2B5EF4-FFF2-40B4-BE49-F238E27FC236}">
                <a16:creationId xmlns:a16="http://schemas.microsoft.com/office/drawing/2014/main" id="{84D53214-A1D2-1D19-3F3B-C50A1982D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9" name="Graphic 18" descr="Questions outline">
            <a:extLst>
              <a:ext uri="{FF2B5EF4-FFF2-40B4-BE49-F238E27FC236}">
                <a16:creationId xmlns:a16="http://schemas.microsoft.com/office/drawing/2014/main" id="{FD3F1E39-81BA-AA56-6449-A49CCAFD5C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0" name="Graphic 19" descr="Lights On outline">
            <a:extLst>
              <a:ext uri="{FF2B5EF4-FFF2-40B4-BE49-F238E27FC236}">
                <a16:creationId xmlns:a16="http://schemas.microsoft.com/office/drawing/2014/main" id="{CE44795D-EEF6-27DE-5610-5B043D1726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21" name="Graphic 20" descr="Easel outline">
            <a:extLst>
              <a:ext uri="{FF2B5EF4-FFF2-40B4-BE49-F238E27FC236}">
                <a16:creationId xmlns:a16="http://schemas.microsoft.com/office/drawing/2014/main" id="{E6FC0005-E90F-BC20-E5E2-BE122A4DD8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34315" y="2655429"/>
            <a:ext cx="1116823" cy="1116823"/>
          </a:xfrm>
          <a:prstGeom prst="rect">
            <a:avLst/>
          </a:prstGeom>
        </p:spPr>
      </p:pic>
      <p:pic>
        <p:nvPicPr>
          <p:cNvPr id="22" name="Graphic 21" descr="Gears with solid fill">
            <a:extLst>
              <a:ext uri="{FF2B5EF4-FFF2-40B4-BE49-F238E27FC236}">
                <a16:creationId xmlns:a16="http://schemas.microsoft.com/office/drawing/2014/main" id="{ACB58C5D-F8EF-0A02-FD0C-E8511AFF36B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1" y="3956325"/>
            <a:ext cx="1116823" cy="11168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C0B07F7D-E3D4-5D26-0540-BBE8EDF78C55}"/>
              </a:ext>
            </a:extLst>
          </p:cNvPr>
          <p:cNvGrpSpPr/>
          <p:nvPr/>
        </p:nvGrpSpPr>
        <p:grpSpPr>
          <a:xfrm>
            <a:off x="555372" y="2123232"/>
            <a:ext cx="9052439" cy="3482323"/>
            <a:chOff x="555372" y="2123232"/>
            <a:chExt cx="9052439" cy="3482323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B30E30F-4C86-2BD8-586A-D381E75823E2}"/>
                </a:ext>
              </a:extLst>
            </p:cNvPr>
            <p:cNvSpPr/>
            <p:nvPr/>
          </p:nvSpPr>
          <p:spPr>
            <a:xfrm>
              <a:off x="7755034" y="4467812"/>
              <a:ext cx="1852777" cy="113774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Servos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37A4D69-B87B-3CF1-2B91-29914283045D}"/>
                </a:ext>
              </a:extLst>
            </p:cNvPr>
            <p:cNvSpPr/>
            <p:nvPr/>
          </p:nvSpPr>
          <p:spPr>
            <a:xfrm>
              <a:off x="555372" y="3630213"/>
              <a:ext cx="1852777" cy="113774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Battery</a:t>
              </a:r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E6FF7F08-52F2-E40C-F0F2-EC891386DF63}"/>
                </a:ext>
              </a:extLst>
            </p:cNvPr>
            <p:cNvSpPr/>
            <p:nvPr/>
          </p:nvSpPr>
          <p:spPr>
            <a:xfrm>
              <a:off x="2896455" y="3630212"/>
              <a:ext cx="1852777" cy="113774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Emergency Stop</a:t>
              </a:r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DAA24AAD-2B48-0015-FC9D-ADA5472A7008}"/>
                </a:ext>
              </a:extLst>
            </p:cNvPr>
            <p:cNvSpPr/>
            <p:nvPr/>
          </p:nvSpPr>
          <p:spPr>
            <a:xfrm>
              <a:off x="2583578" y="2123232"/>
              <a:ext cx="2165654" cy="113774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RC Controller</a:t>
              </a: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26D0E344-42BA-A66A-8446-62BF4D0F3639}"/>
                </a:ext>
              </a:extLst>
            </p:cNvPr>
            <p:cNvSpPr/>
            <p:nvPr/>
          </p:nvSpPr>
          <p:spPr>
            <a:xfrm>
              <a:off x="6007239" y="2797936"/>
              <a:ext cx="2382159" cy="113774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Microcontroller</a:t>
              </a:r>
            </a:p>
          </p:txBody>
        </p:sp>
        <p:cxnSp>
          <p:nvCxnSpPr>
            <p:cNvPr id="5" name="Connector: Elbow 4">
              <a:extLst>
                <a:ext uri="{FF2B5EF4-FFF2-40B4-BE49-F238E27FC236}">
                  <a16:creationId xmlns:a16="http://schemas.microsoft.com/office/drawing/2014/main" id="{A8D94FA4-F5AD-C07C-4E74-F4C1B2BBF6F4}"/>
                </a:ext>
              </a:extLst>
            </p:cNvPr>
            <p:cNvCxnSpPr>
              <a:cxnSpLocks/>
              <a:stCxn id="6" idx="3"/>
              <a:endCxn id="45" idx="1"/>
            </p:cNvCxnSpPr>
            <p:nvPr/>
          </p:nvCxnSpPr>
          <p:spPr>
            <a:xfrm flipV="1">
              <a:off x="2408149" y="4199084"/>
              <a:ext cx="488306" cy="1"/>
            </a:xfrm>
            <a:prstGeom prst="bentConnector3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Connector: Elbow 23">
              <a:extLst>
                <a:ext uri="{FF2B5EF4-FFF2-40B4-BE49-F238E27FC236}">
                  <a16:creationId xmlns:a16="http://schemas.microsoft.com/office/drawing/2014/main" id="{3D0946CA-A207-4E79-908F-7F46CC950CBE}"/>
                </a:ext>
              </a:extLst>
            </p:cNvPr>
            <p:cNvCxnSpPr>
              <a:cxnSpLocks/>
              <a:stCxn id="45" idx="3"/>
              <a:endCxn id="26" idx="1"/>
            </p:cNvCxnSpPr>
            <p:nvPr/>
          </p:nvCxnSpPr>
          <p:spPr>
            <a:xfrm flipV="1">
              <a:off x="4749232" y="3366808"/>
              <a:ext cx="1258007" cy="832276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CA5FB242-BCBE-F0CC-0305-1ED4784FEF62}"/>
                </a:ext>
              </a:extLst>
            </p:cNvPr>
            <p:cNvCxnSpPr>
              <a:cxnSpLocks/>
              <a:stCxn id="45" idx="3"/>
              <a:endCxn id="9" idx="1"/>
            </p:cNvCxnSpPr>
            <p:nvPr/>
          </p:nvCxnSpPr>
          <p:spPr>
            <a:xfrm>
              <a:off x="4749232" y="4199084"/>
              <a:ext cx="3005802" cy="837600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Connector: Elbow 37">
              <a:extLst>
                <a:ext uri="{FF2B5EF4-FFF2-40B4-BE49-F238E27FC236}">
                  <a16:creationId xmlns:a16="http://schemas.microsoft.com/office/drawing/2014/main" id="{06EB8718-77AE-C88C-0ECB-8925435EEFBD}"/>
                </a:ext>
              </a:extLst>
            </p:cNvPr>
            <p:cNvCxnSpPr>
              <a:cxnSpLocks/>
              <a:stCxn id="40" idx="3"/>
              <a:endCxn id="26" idx="1"/>
            </p:cNvCxnSpPr>
            <p:nvPr/>
          </p:nvCxnSpPr>
          <p:spPr>
            <a:xfrm>
              <a:off x="4749232" y="2692104"/>
              <a:ext cx="1258007" cy="674704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Connector: Elbow 46">
              <a:extLst>
                <a:ext uri="{FF2B5EF4-FFF2-40B4-BE49-F238E27FC236}">
                  <a16:creationId xmlns:a16="http://schemas.microsoft.com/office/drawing/2014/main" id="{F816FEA6-2195-22C6-03CD-59E4219D6ECF}"/>
                </a:ext>
              </a:extLst>
            </p:cNvPr>
            <p:cNvCxnSpPr>
              <a:cxnSpLocks/>
              <a:stCxn id="26" idx="3"/>
              <a:endCxn id="9" idx="0"/>
            </p:cNvCxnSpPr>
            <p:nvPr/>
          </p:nvCxnSpPr>
          <p:spPr>
            <a:xfrm>
              <a:off x="8389398" y="3366808"/>
              <a:ext cx="292025" cy="1101004"/>
            </a:xfrm>
            <a:prstGeom prst="bentConnector2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37014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Process Flowchart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6E76E0-3834-4DB3-1117-86F90545F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17</a:t>
            </a:fld>
            <a:endParaRPr lang="en-US" sz="20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527DD5-3285-77A5-4984-56D0C92E3235}"/>
              </a:ext>
            </a:extLst>
          </p:cNvPr>
          <p:cNvSpPr txBox="1"/>
          <p:nvPr/>
        </p:nvSpPr>
        <p:spPr>
          <a:xfrm>
            <a:off x="7425468" y="3815712"/>
            <a:ext cx="766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Yes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90C6074-DC38-D5D8-EBC9-215D03B92469}"/>
              </a:ext>
            </a:extLst>
          </p:cNvPr>
          <p:cNvSpPr txBox="1"/>
          <p:nvPr/>
        </p:nvSpPr>
        <p:spPr>
          <a:xfrm>
            <a:off x="8600637" y="5045804"/>
            <a:ext cx="659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No</a:t>
            </a:r>
          </a:p>
        </p:txBody>
      </p:sp>
      <p:pic>
        <p:nvPicPr>
          <p:cNvPr id="20" name="Graphic 19" descr="Users outline">
            <a:extLst>
              <a:ext uri="{FF2B5EF4-FFF2-40B4-BE49-F238E27FC236}">
                <a16:creationId xmlns:a16="http://schemas.microsoft.com/office/drawing/2014/main" id="{900194C7-CFF9-820C-7D29-462D78C2C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21" name="Graphic 20" descr="Questions outline">
            <a:extLst>
              <a:ext uri="{FF2B5EF4-FFF2-40B4-BE49-F238E27FC236}">
                <a16:creationId xmlns:a16="http://schemas.microsoft.com/office/drawing/2014/main" id="{6CA58D54-A062-624B-283A-521DB6E593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2" name="Graphic 21" descr="Lights On outline">
            <a:extLst>
              <a:ext uri="{FF2B5EF4-FFF2-40B4-BE49-F238E27FC236}">
                <a16:creationId xmlns:a16="http://schemas.microsoft.com/office/drawing/2014/main" id="{5F2C4CE1-A9FE-CB95-81E7-73D623223B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23" name="Graphic 22" descr="Easel outline">
            <a:extLst>
              <a:ext uri="{FF2B5EF4-FFF2-40B4-BE49-F238E27FC236}">
                <a16:creationId xmlns:a16="http://schemas.microsoft.com/office/drawing/2014/main" id="{84D59864-D935-8037-2D27-2A671CEC2D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34315" y="2655429"/>
            <a:ext cx="1116823" cy="1116823"/>
          </a:xfrm>
          <a:prstGeom prst="rect">
            <a:avLst/>
          </a:prstGeom>
        </p:spPr>
      </p:pic>
      <p:pic>
        <p:nvPicPr>
          <p:cNvPr id="24" name="Graphic 23" descr="Gears with solid fill">
            <a:extLst>
              <a:ext uri="{FF2B5EF4-FFF2-40B4-BE49-F238E27FC236}">
                <a16:creationId xmlns:a16="http://schemas.microsoft.com/office/drawing/2014/main" id="{AF495A4A-FAB8-FED0-0572-C3C7196BEFD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1" y="3956325"/>
            <a:ext cx="1116823" cy="111682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325CBAB-21F0-66A3-014E-DAE1D43C2FCF}"/>
              </a:ext>
            </a:extLst>
          </p:cNvPr>
          <p:cNvGrpSpPr/>
          <p:nvPr/>
        </p:nvGrpSpPr>
        <p:grpSpPr>
          <a:xfrm>
            <a:off x="445222" y="2236876"/>
            <a:ext cx="10025275" cy="3639003"/>
            <a:chOff x="445222" y="2236876"/>
            <a:chExt cx="10025275" cy="3639003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37A4D69-B87B-3CF1-2B91-29914283045D}"/>
                </a:ext>
              </a:extLst>
            </p:cNvPr>
            <p:cNvSpPr/>
            <p:nvPr/>
          </p:nvSpPr>
          <p:spPr>
            <a:xfrm>
              <a:off x="445222" y="2237742"/>
              <a:ext cx="1592238" cy="1198458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Start at bottom of stairs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D8CC33C1-4C16-7D70-86BD-C67D266F6E88}"/>
                </a:ext>
              </a:extLst>
            </p:cNvPr>
            <p:cNvSpPr/>
            <p:nvPr/>
          </p:nvSpPr>
          <p:spPr>
            <a:xfrm>
              <a:off x="3009611" y="2236876"/>
              <a:ext cx="1518082" cy="1198458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Load and secure furniture</a:t>
              </a:r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75EB87E-4697-BE92-B1AF-3D35D2F8AB12}"/>
                </a:ext>
              </a:extLst>
            </p:cNvPr>
            <p:cNvSpPr/>
            <p:nvPr/>
          </p:nvSpPr>
          <p:spPr>
            <a:xfrm>
              <a:off x="5545794" y="3879167"/>
              <a:ext cx="1518082" cy="798991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Climb one stair</a:t>
              </a: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2E6FF061-EBB9-443B-C262-8C1516443D42}"/>
                </a:ext>
              </a:extLst>
            </p:cNvPr>
            <p:cNvSpPr/>
            <p:nvPr/>
          </p:nvSpPr>
          <p:spPr>
            <a:xfrm>
              <a:off x="5545794" y="5076888"/>
              <a:ext cx="1518082" cy="798991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STOP</a:t>
              </a:r>
            </a:p>
          </p:txBody>
        </p:sp>
        <p:sp>
          <p:nvSpPr>
            <p:cNvPr id="7" name="Diamond 6">
              <a:extLst>
                <a:ext uri="{FF2B5EF4-FFF2-40B4-BE49-F238E27FC236}">
                  <a16:creationId xmlns:a16="http://schemas.microsoft.com/office/drawing/2014/main" id="{7565A61B-D362-282B-F131-C7259B032943}"/>
                </a:ext>
              </a:extLst>
            </p:cNvPr>
            <p:cNvSpPr/>
            <p:nvPr/>
          </p:nvSpPr>
          <p:spPr>
            <a:xfrm>
              <a:off x="8049623" y="3479153"/>
              <a:ext cx="2420874" cy="1597735"/>
            </a:xfrm>
            <a:prstGeom prst="diamond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Is there another stair?</a:t>
              </a: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1794B6CA-7794-F9F1-68D9-3907063C951B}"/>
                </a:ext>
              </a:extLst>
            </p:cNvPr>
            <p:cNvSpPr/>
            <p:nvPr/>
          </p:nvSpPr>
          <p:spPr>
            <a:xfrm>
              <a:off x="6038667" y="2437591"/>
              <a:ext cx="1518082" cy="798991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Sense next step</a:t>
              </a:r>
            </a:p>
          </p:txBody>
        </p:sp>
        <p:cxnSp>
          <p:nvCxnSpPr>
            <p:cNvPr id="4" name="Connector: Elbow 3">
              <a:extLst>
                <a:ext uri="{FF2B5EF4-FFF2-40B4-BE49-F238E27FC236}">
                  <a16:creationId xmlns:a16="http://schemas.microsoft.com/office/drawing/2014/main" id="{40A45319-7AAF-9CA4-8ADD-AACA6F12E837}"/>
                </a:ext>
              </a:extLst>
            </p:cNvPr>
            <p:cNvCxnSpPr>
              <a:cxnSpLocks/>
              <a:stCxn id="6" idx="3"/>
              <a:endCxn id="15" idx="1"/>
            </p:cNvCxnSpPr>
            <p:nvPr/>
          </p:nvCxnSpPr>
          <p:spPr>
            <a:xfrm flipV="1">
              <a:off x="2037460" y="2836105"/>
              <a:ext cx="972151" cy="866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Connector: Elbow 10">
              <a:extLst>
                <a:ext uri="{FF2B5EF4-FFF2-40B4-BE49-F238E27FC236}">
                  <a16:creationId xmlns:a16="http://schemas.microsoft.com/office/drawing/2014/main" id="{177599CB-6D79-0A05-30E6-444D27A6B114}"/>
                </a:ext>
              </a:extLst>
            </p:cNvPr>
            <p:cNvCxnSpPr>
              <a:cxnSpLocks/>
              <a:stCxn id="15" idx="3"/>
              <a:endCxn id="43" idx="1"/>
            </p:cNvCxnSpPr>
            <p:nvPr/>
          </p:nvCxnSpPr>
          <p:spPr>
            <a:xfrm>
              <a:off x="4527693" y="2836105"/>
              <a:ext cx="1510974" cy="982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B821F56-C566-A3B6-E280-881E7A46C284}"/>
                </a:ext>
              </a:extLst>
            </p:cNvPr>
            <p:cNvCxnSpPr>
              <a:cxnSpLocks/>
              <a:stCxn id="43" idx="3"/>
              <a:endCxn id="7" idx="0"/>
            </p:cNvCxnSpPr>
            <p:nvPr/>
          </p:nvCxnSpPr>
          <p:spPr>
            <a:xfrm>
              <a:off x="7556749" y="2837087"/>
              <a:ext cx="1703311" cy="642066"/>
            </a:xfrm>
            <a:prstGeom prst="bentConnector2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B8F7E952-11AB-FDBF-1C83-2A7E4B45BD9B}"/>
                </a:ext>
              </a:extLst>
            </p:cNvPr>
            <p:cNvCxnSpPr>
              <a:cxnSpLocks/>
              <a:stCxn id="7" idx="2"/>
              <a:endCxn id="37" idx="3"/>
            </p:cNvCxnSpPr>
            <p:nvPr/>
          </p:nvCxnSpPr>
          <p:spPr>
            <a:xfrm rot="5400000">
              <a:off x="7962220" y="4178544"/>
              <a:ext cx="399496" cy="2196184"/>
            </a:xfrm>
            <a:prstGeom prst="bentConnector2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BE26C1E5-AF14-8471-5167-B81615C74AAC}"/>
                </a:ext>
              </a:extLst>
            </p:cNvPr>
            <p:cNvCxnSpPr>
              <a:cxnSpLocks/>
              <a:stCxn id="7" idx="1"/>
              <a:endCxn id="31" idx="3"/>
            </p:cNvCxnSpPr>
            <p:nvPr/>
          </p:nvCxnSpPr>
          <p:spPr>
            <a:xfrm rot="10800000" flipV="1">
              <a:off x="7063877" y="4278021"/>
              <a:ext cx="985747" cy="642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or: Elbow 35">
              <a:extLst>
                <a:ext uri="{FF2B5EF4-FFF2-40B4-BE49-F238E27FC236}">
                  <a16:creationId xmlns:a16="http://schemas.microsoft.com/office/drawing/2014/main" id="{DACB03A8-F5A5-3A91-6B0C-B6710A9EC54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214938" y="2914651"/>
              <a:ext cx="330856" cy="1364013"/>
            </a:xfrm>
            <a:prstGeom prst="bentConnector2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43387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739C7-B9DB-23FD-4870-107880D23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3450E-D958-A7A2-F088-F4B1EE382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[1] A. Ogletree, “How Much Do Movers Cost In 2023?,” Forbes Home. Accessed: Sep. 24, 2023. [Online]. Available: https://www.forbes.com/home-improvement/moving-services/movers-ad-packers-cost/</a:t>
            </a:r>
            <a:endParaRPr lang="en-US" b="0" i="0">
              <a:solidFill>
                <a:schemeClr val="tx1"/>
              </a:solidFill>
              <a:effectLst/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B28E00-AF18-75CB-B441-6F4E56BC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18</a:t>
            </a:fld>
            <a:endParaRPr lang="en-US" sz="20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25968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5420E-D469-DC50-DDDA-5837DB756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5281" y="2408168"/>
            <a:ext cx="6057783" cy="1468876"/>
          </a:xfrm>
        </p:spPr>
        <p:txBody>
          <a:bodyPr>
            <a:normAutofit/>
          </a:bodyPr>
          <a:lstStyle/>
          <a:p>
            <a:r>
              <a:rPr lang="en-US" sz="10000">
                <a:solidFill>
                  <a:schemeClr val="tx1"/>
                </a:solidFill>
              </a:rPr>
              <a:t>Questions?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76001E-0A2D-F0A2-8749-A0ECA2A35BDA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7F1ED6-B5DD-1AE8-3F9F-4609F5C3E1D3}"/>
              </a:ext>
            </a:extLst>
          </p:cNvPr>
          <p:cNvSpPr/>
          <p:nvPr/>
        </p:nvSpPr>
        <p:spPr>
          <a:xfrm>
            <a:off x="924128" y="1478604"/>
            <a:ext cx="9675633" cy="4945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Clipboard Checked outline">
            <a:extLst>
              <a:ext uri="{FF2B5EF4-FFF2-40B4-BE49-F238E27FC236}">
                <a16:creationId xmlns:a16="http://schemas.microsoft.com/office/drawing/2014/main" id="{09F134C5-08DB-E553-4D73-B956303F66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10607" y="3263772"/>
            <a:ext cx="1370075" cy="1370075"/>
          </a:xfrm>
          <a:prstGeom prst="rect">
            <a:avLst/>
          </a:prstGeom>
        </p:spPr>
      </p:pic>
      <p:pic>
        <p:nvPicPr>
          <p:cNvPr id="12" name="Graphic 11" descr="Questions">
            <a:extLst>
              <a:ext uri="{FF2B5EF4-FFF2-40B4-BE49-F238E27FC236}">
                <a16:creationId xmlns:a16="http://schemas.microsoft.com/office/drawing/2014/main" id="{C69ED9C0-C810-4F9C-4881-AE2B0D44E6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10606" y="4861778"/>
            <a:ext cx="1370075" cy="137007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27B08-0BE0-52D3-69FF-26B349B28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19</a:t>
            </a:fld>
            <a:endParaRPr lang="en-US" sz="2000"/>
          </a:p>
        </p:txBody>
      </p:sp>
      <p:pic>
        <p:nvPicPr>
          <p:cNvPr id="7" name="Graphic 6" descr="Easel outline">
            <a:extLst>
              <a:ext uri="{FF2B5EF4-FFF2-40B4-BE49-F238E27FC236}">
                <a16:creationId xmlns:a16="http://schemas.microsoft.com/office/drawing/2014/main" id="{DF300792-2EA3-004C-BF1B-60F3261CF9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10607" y="1665766"/>
            <a:ext cx="1370075" cy="1370075"/>
          </a:xfrm>
          <a:prstGeom prst="rect">
            <a:avLst/>
          </a:prstGeom>
        </p:spPr>
      </p:pic>
      <p:pic>
        <p:nvPicPr>
          <p:cNvPr id="13" name="Graphic 12" descr="Lights On outline">
            <a:extLst>
              <a:ext uri="{FF2B5EF4-FFF2-40B4-BE49-F238E27FC236}">
                <a16:creationId xmlns:a16="http://schemas.microsoft.com/office/drawing/2014/main" id="{A3B2AA96-BE84-FAB0-ABE3-3228D67DD8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10609" y="71636"/>
            <a:ext cx="1370075" cy="137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81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80CF5-DE55-8DBF-2AC9-9C5D64DB2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Agenda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EC29D5-EC13-CD4D-9335-6872882798D4}"/>
              </a:ext>
            </a:extLst>
          </p:cNvPr>
          <p:cNvSpPr txBox="1"/>
          <p:nvPr/>
        </p:nvSpPr>
        <p:spPr>
          <a:xfrm>
            <a:off x="2997142" y="4376275"/>
            <a:ext cx="207639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Problem Statement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E6B32F-3CCD-06C7-7CBF-9E4992C81C52}"/>
              </a:ext>
            </a:extLst>
          </p:cNvPr>
          <p:cNvSpPr txBox="1"/>
          <p:nvPr/>
        </p:nvSpPr>
        <p:spPr>
          <a:xfrm>
            <a:off x="9468810" y="4376275"/>
            <a:ext cx="1769229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Questions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7F01E5-09EE-74E6-ACD9-8626C122EC4A}"/>
              </a:ext>
            </a:extLst>
          </p:cNvPr>
          <p:cNvSpPr txBox="1"/>
          <p:nvPr/>
        </p:nvSpPr>
        <p:spPr>
          <a:xfrm>
            <a:off x="7051308" y="4376275"/>
            <a:ext cx="2392175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Internal Design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B58E80-6C1E-D0CF-99B0-60B3719EFA5D}"/>
              </a:ext>
            </a:extLst>
          </p:cNvPr>
          <p:cNvSpPr txBox="1"/>
          <p:nvPr/>
        </p:nvSpPr>
        <p:spPr>
          <a:xfrm>
            <a:off x="5448296" y="4376275"/>
            <a:ext cx="138614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Design</a:t>
            </a:r>
          </a:p>
        </p:txBody>
      </p:sp>
      <p:pic>
        <p:nvPicPr>
          <p:cNvPr id="8" name="Graphic 7" descr="Lights On outline">
            <a:extLst>
              <a:ext uri="{FF2B5EF4-FFF2-40B4-BE49-F238E27FC236}">
                <a16:creationId xmlns:a16="http://schemas.microsoft.com/office/drawing/2014/main" id="{29CF884E-6B16-C6F3-F5CF-948DEAED8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24930" y="2968285"/>
            <a:ext cx="1220816" cy="1220816"/>
          </a:xfrm>
          <a:prstGeom prst="rect">
            <a:avLst/>
          </a:prstGeom>
        </p:spPr>
      </p:pic>
      <p:pic>
        <p:nvPicPr>
          <p:cNvPr id="11" name="Graphic 10" descr="Easel outline">
            <a:extLst>
              <a:ext uri="{FF2B5EF4-FFF2-40B4-BE49-F238E27FC236}">
                <a16:creationId xmlns:a16="http://schemas.microsoft.com/office/drawing/2014/main" id="{DFA65F6F-7A3D-DD19-D858-62CCC0896D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30959" y="2968285"/>
            <a:ext cx="1220816" cy="1220816"/>
          </a:xfrm>
          <a:prstGeom prst="rect">
            <a:avLst/>
          </a:prstGeom>
        </p:spPr>
      </p:pic>
      <p:pic>
        <p:nvPicPr>
          <p:cNvPr id="25" name="Graphic 24" descr="Questions outline">
            <a:extLst>
              <a:ext uri="{FF2B5EF4-FFF2-40B4-BE49-F238E27FC236}">
                <a16:creationId xmlns:a16="http://schemas.microsoft.com/office/drawing/2014/main" id="{50336225-AAEB-E207-9158-358FB92F6A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743017" y="2968285"/>
            <a:ext cx="1220816" cy="122081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750DC4-CD8D-A68F-01F7-11B98B3DC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2</a:t>
            </a:fld>
            <a:endParaRPr lang="en-US" sz="2000">
              <a:ea typeface="Calibri"/>
              <a:cs typeface="Calibri"/>
            </a:endParaRPr>
          </a:p>
        </p:txBody>
      </p:sp>
      <p:pic>
        <p:nvPicPr>
          <p:cNvPr id="9" name="Graphic 8" descr="Users outline">
            <a:extLst>
              <a:ext uri="{FF2B5EF4-FFF2-40B4-BE49-F238E27FC236}">
                <a16:creationId xmlns:a16="http://schemas.microsoft.com/office/drawing/2014/main" id="{C92213E1-E960-CC63-F2D7-0516A5C729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318901" y="2968285"/>
            <a:ext cx="1220816" cy="12208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B5106B-8CB0-01DF-1E5F-0ECAE71D112F}"/>
              </a:ext>
            </a:extLst>
          </p:cNvPr>
          <p:cNvSpPr txBox="1"/>
          <p:nvPr/>
        </p:nvSpPr>
        <p:spPr>
          <a:xfrm>
            <a:off x="891113" y="4376274"/>
            <a:ext cx="207639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Meet the Team</a:t>
            </a:r>
          </a:p>
        </p:txBody>
      </p:sp>
      <p:pic>
        <p:nvPicPr>
          <p:cNvPr id="16" name="Graphic 15" descr="Gears outline">
            <a:extLst>
              <a:ext uri="{FF2B5EF4-FFF2-40B4-BE49-F238E27FC236}">
                <a16:creationId xmlns:a16="http://schemas.microsoft.com/office/drawing/2014/main" id="{1B8112F2-32D7-984F-CC47-061A7F9D3B8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636988" y="2968285"/>
            <a:ext cx="1220815" cy="122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30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9FD25-A885-BE52-D0C7-154CB3D18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Meet the Team</a:t>
            </a:r>
          </a:p>
        </p:txBody>
      </p:sp>
      <p:pic>
        <p:nvPicPr>
          <p:cNvPr id="11" name="Picture Placeholder 10" descr="A person wearing glasses and a suit&#10;&#10;Description automatically generated">
            <a:extLst>
              <a:ext uri="{FF2B5EF4-FFF2-40B4-BE49-F238E27FC236}">
                <a16:creationId xmlns:a16="http://schemas.microsoft.com/office/drawing/2014/main" id="{2D552039-A89F-5369-473B-81DD9AF6F2F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6481" b="16481"/>
          <a:stretch/>
        </p:blipFill>
        <p:spPr>
          <a:xfrm>
            <a:off x="3088004" y="2603429"/>
            <a:ext cx="1958975" cy="1751012"/>
          </a:xfr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5D62A88-B8DB-384F-5B1F-E94344E6D20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 b="8054"/>
          <a:stretch/>
        </p:blipFill>
        <p:spPr>
          <a:xfrm>
            <a:off x="5560981" y="2587540"/>
            <a:ext cx="1958975" cy="1751012"/>
          </a:xfrm>
        </p:spPr>
      </p:pic>
      <p:pic>
        <p:nvPicPr>
          <p:cNvPr id="14" name="Picture Placeholder 13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462244EE-CFD5-923B-0428-1818CEBA673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1" b="8091"/>
          <a:stretch>
            <a:fillRect/>
          </a:stretch>
        </p:blipFill>
        <p:spPr>
          <a:xfrm>
            <a:off x="8033958" y="2603429"/>
            <a:ext cx="1958975" cy="1751012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993177-8E0A-20FA-3D4F-41E43585DE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9387" y="4644037"/>
            <a:ext cx="1960382" cy="918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Ian Adelman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System Engineer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59AA04-291A-0A5B-8415-744947FB061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993067" y="4644037"/>
            <a:ext cx="1960382" cy="918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Devin Hoopes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System Engineer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BC267C9-E511-0BA3-6D6B-ED406FE3BDC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033254" y="4644037"/>
            <a:ext cx="1960382" cy="918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Alex Reinert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System Engineer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958124-CE36-F8AC-E660-853E66E1BCD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59574" y="4644037"/>
            <a:ext cx="1960382" cy="918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Natalie Gonzalez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Team Lead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E2B1DC-6061-6768-3A09-9BBEEEAA9E4B}"/>
              </a:ext>
            </a:extLst>
          </p:cNvPr>
          <p:cNvSpPr/>
          <p:nvPr/>
        </p:nvSpPr>
        <p:spPr>
          <a:xfrm>
            <a:off x="10599762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Content Placeholder 15" descr="Users with solid fill">
            <a:extLst>
              <a:ext uri="{FF2B5EF4-FFF2-40B4-BE49-F238E27FC236}">
                <a16:creationId xmlns:a16="http://schemas.microsoft.com/office/drawing/2014/main" id="{7DFE5E02-00FF-3CFE-F642-5AC1E68578DC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10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0521"/>
            <a:ext cx="1116823" cy="1116823"/>
          </a:xfrm>
          <a:prstGeom prst="rect">
            <a:avLst/>
          </a:prstGeom>
        </p:spPr>
      </p:pic>
      <p:sp>
        <p:nvSpPr>
          <p:cNvPr id="18" name="Slide Number Placeholder 16">
            <a:extLst>
              <a:ext uri="{FF2B5EF4-FFF2-40B4-BE49-F238E27FC236}">
                <a16:creationId xmlns:a16="http://schemas.microsoft.com/office/drawing/2014/main" id="{D8509DE1-97E7-82B3-7360-35F8C85FED4F}"/>
              </a:ext>
            </a:extLst>
          </p:cNvPr>
          <p:cNvSpPr txBox="1">
            <a:spLocks/>
          </p:cNvSpPr>
          <p:nvPr/>
        </p:nvSpPr>
        <p:spPr>
          <a:xfrm>
            <a:off x="10834319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10A137D-053C-4660-AC89-A645AAB95318}" type="slidenum">
              <a:rPr lang="en-US" sz="2000" smtClean="0"/>
              <a:pPr/>
              <a:t>3</a:t>
            </a:fld>
            <a:endParaRPr lang="en-US" sz="2000"/>
          </a:p>
        </p:txBody>
      </p:sp>
      <p:pic>
        <p:nvPicPr>
          <p:cNvPr id="17" name="Graphic 16" descr="Lights On outline">
            <a:extLst>
              <a:ext uri="{FF2B5EF4-FFF2-40B4-BE49-F238E27FC236}">
                <a16:creationId xmlns:a16="http://schemas.microsoft.com/office/drawing/2014/main" id="{4F32FF14-AA39-0B2D-D7EF-278C49DB2F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19" name="Graphic 18" descr="Easel outline">
            <a:extLst>
              <a:ext uri="{FF2B5EF4-FFF2-40B4-BE49-F238E27FC236}">
                <a16:creationId xmlns:a16="http://schemas.microsoft.com/office/drawing/2014/main" id="{6E798C39-A38F-4179-9089-ABCD859372E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5" y="2655429"/>
            <a:ext cx="1116823" cy="1116823"/>
          </a:xfrm>
          <a:prstGeom prst="rect">
            <a:avLst/>
          </a:prstGeom>
        </p:spPr>
      </p:pic>
      <p:pic>
        <p:nvPicPr>
          <p:cNvPr id="21" name="Graphic 20" descr="Questions outline">
            <a:extLst>
              <a:ext uri="{FF2B5EF4-FFF2-40B4-BE49-F238E27FC236}">
                <a16:creationId xmlns:a16="http://schemas.microsoft.com/office/drawing/2014/main" id="{E20859BF-B353-1FF0-9989-B37149E5DF8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2" name="Graphic 21" descr="Gears outline">
            <a:extLst>
              <a:ext uri="{FF2B5EF4-FFF2-40B4-BE49-F238E27FC236}">
                <a16:creationId xmlns:a16="http://schemas.microsoft.com/office/drawing/2014/main" id="{8A1B4D74-99F0-16B5-5827-F3D048B7D2A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599862E-4F40-A501-4A2F-A27CC138F7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6" b="5504"/>
          <a:stretch/>
        </p:blipFill>
        <p:spPr bwMode="auto">
          <a:xfrm>
            <a:off x="614324" y="2603429"/>
            <a:ext cx="1960382" cy="1751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649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4F631B9B-4A80-D563-A289-C06858F11FB3}"/>
              </a:ext>
            </a:extLst>
          </p:cNvPr>
          <p:cNvSpPr/>
          <p:nvPr/>
        </p:nvSpPr>
        <p:spPr>
          <a:xfrm>
            <a:off x="10599762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6920A8-6F64-89A5-F60B-B61BCBC6102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C31156-6A4F-0720-955F-EB49B4501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Review of the Problem Statement [1]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A65CB-95D4-4C0A-25F1-1EDBEA195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753" y="1856682"/>
            <a:ext cx="9021322" cy="1048443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en-US" sz="3200">
                <a:solidFill>
                  <a:schemeClr val="tx1"/>
                </a:solidFill>
              </a:rPr>
              <a:t>Transporting heavy furniture up or down one flight of straight stairs is difficult and potentially dangerous</a:t>
            </a:r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B62F6-14ED-8AF8-D7A7-66A9F887580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84861" y="3218389"/>
            <a:ext cx="8000455" cy="261743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8ECB9-822C-8AF2-D868-5AC745BAF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4</a:t>
            </a:fld>
            <a:endParaRPr lang="en-US" sz="2000">
              <a:ea typeface="Calibri"/>
              <a:cs typeface="Calibri"/>
            </a:endParaRPr>
          </a:p>
        </p:txBody>
      </p:sp>
      <p:pic>
        <p:nvPicPr>
          <p:cNvPr id="22" name="Graphic 21" descr="Users outline">
            <a:extLst>
              <a:ext uri="{FF2B5EF4-FFF2-40B4-BE49-F238E27FC236}">
                <a16:creationId xmlns:a16="http://schemas.microsoft.com/office/drawing/2014/main" id="{A6AC338B-9390-F1F8-6EC7-9CFE86A375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23" name="Graphic 22" descr="Lights On with solid fill">
            <a:extLst>
              <a:ext uri="{FF2B5EF4-FFF2-40B4-BE49-F238E27FC236}">
                <a16:creationId xmlns:a16="http://schemas.microsoft.com/office/drawing/2014/main" id="{0C5DD40E-0C28-F339-43DC-868D56DD57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0834310" y="1351574"/>
            <a:ext cx="1116824" cy="1116824"/>
          </a:xfrm>
          <a:prstGeom prst="rect">
            <a:avLst/>
          </a:prstGeom>
        </p:spPr>
      </p:pic>
      <p:pic>
        <p:nvPicPr>
          <p:cNvPr id="31" name="Graphic 30" descr="Easel outline">
            <a:extLst>
              <a:ext uri="{FF2B5EF4-FFF2-40B4-BE49-F238E27FC236}">
                <a16:creationId xmlns:a16="http://schemas.microsoft.com/office/drawing/2014/main" id="{6C470675-C63F-E211-AE8B-734B91E27D9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34315" y="2655429"/>
            <a:ext cx="1116823" cy="1116823"/>
          </a:xfrm>
          <a:prstGeom prst="rect">
            <a:avLst/>
          </a:prstGeom>
        </p:spPr>
      </p:pic>
      <p:pic>
        <p:nvPicPr>
          <p:cNvPr id="32" name="Graphic 31" descr="Questions outline">
            <a:extLst>
              <a:ext uri="{FF2B5EF4-FFF2-40B4-BE49-F238E27FC236}">
                <a16:creationId xmlns:a16="http://schemas.microsoft.com/office/drawing/2014/main" id="{9F2320E0-B321-3C3A-511D-C51A93A4C28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33" name="Graphic 32" descr="Gears outline">
            <a:extLst>
              <a:ext uri="{FF2B5EF4-FFF2-40B4-BE49-F238E27FC236}">
                <a16:creationId xmlns:a16="http://schemas.microsoft.com/office/drawing/2014/main" id="{8783DE80-835B-B41C-AE6D-70A846BFD76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19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Morphological Chart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D169A9-F802-C428-9988-6E4C03C0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5</a:t>
            </a:fld>
            <a:endParaRPr lang="en-US" sz="2000"/>
          </a:p>
        </p:txBody>
      </p:sp>
      <p:pic>
        <p:nvPicPr>
          <p:cNvPr id="7" name="Graphic 6" descr="Easel with solid fill">
            <a:extLst>
              <a:ext uri="{FF2B5EF4-FFF2-40B4-BE49-F238E27FC236}">
                <a16:creationId xmlns:a16="http://schemas.microsoft.com/office/drawing/2014/main" id="{C0B41C00-8086-910C-FA71-4E4E31938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3D6455D-66E8-E534-D5AC-99539569F6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4" t="10806" r="14353" b="52559"/>
          <a:stretch/>
        </p:blipFill>
        <p:spPr bwMode="auto">
          <a:xfrm>
            <a:off x="237709" y="2134013"/>
            <a:ext cx="10237276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Users outline">
            <a:extLst>
              <a:ext uri="{FF2B5EF4-FFF2-40B4-BE49-F238E27FC236}">
                <a16:creationId xmlns:a16="http://schemas.microsoft.com/office/drawing/2014/main" id="{90C80237-D3D0-B02A-D60B-7CE38014A0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4" name="Graphic 13" descr="Questions outline">
            <a:extLst>
              <a:ext uri="{FF2B5EF4-FFF2-40B4-BE49-F238E27FC236}">
                <a16:creationId xmlns:a16="http://schemas.microsoft.com/office/drawing/2014/main" id="{F5362B51-C5CE-7E5C-497B-A701F62734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5" name="Graphic 14" descr="Gears outline">
            <a:extLst>
              <a:ext uri="{FF2B5EF4-FFF2-40B4-BE49-F238E27FC236}">
                <a16:creationId xmlns:a16="http://schemas.microsoft.com/office/drawing/2014/main" id="{0DD38002-BDCE-B408-0F12-D37D44A96D3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6" name="Graphic 15" descr="Lights On outline">
            <a:extLst>
              <a:ext uri="{FF2B5EF4-FFF2-40B4-BE49-F238E27FC236}">
                <a16:creationId xmlns:a16="http://schemas.microsoft.com/office/drawing/2014/main" id="{EFD0045E-904B-0179-1679-8DBC786478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457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Decision Matrix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D169A9-F802-C428-9988-6E4C03C0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6</a:t>
            </a:fld>
            <a:endParaRPr lang="en-US" sz="2000"/>
          </a:p>
        </p:txBody>
      </p:sp>
      <p:pic>
        <p:nvPicPr>
          <p:cNvPr id="15" name="Graphic 14" descr="Easel with solid fill">
            <a:extLst>
              <a:ext uri="{FF2B5EF4-FFF2-40B4-BE49-F238E27FC236}">
                <a16:creationId xmlns:a16="http://schemas.microsoft.com/office/drawing/2014/main" id="{9AD1247B-26D4-C4E9-971F-689202833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6" name="Graphic 15" descr="Users outline">
            <a:extLst>
              <a:ext uri="{FF2B5EF4-FFF2-40B4-BE49-F238E27FC236}">
                <a16:creationId xmlns:a16="http://schemas.microsoft.com/office/drawing/2014/main" id="{A0D35B9D-EE8C-6858-EFAE-62D816E87B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7" name="Graphic 16" descr="Questions outline">
            <a:extLst>
              <a:ext uri="{FF2B5EF4-FFF2-40B4-BE49-F238E27FC236}">
                <a16:creationId xmlns:a16="http://schemas.microsoft.com/office/drawing/2014/main" id="{ECBCD0C7-AAFD-0252-3CCF-DDF9B8C97F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8" name="Graphic 17" descr="Gears outline">
            <a:extLst>
              <a:ext uri="{FF2B5EF4-FFF2-40B4-BE49-F238E27FC236}">
                <a16:creationId xmlns:a16="http://schemas.microsoft.com/office/drawing/2014/main" id="{5AFEB3EF-835D-6028-581F-D68B160799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9" name="Graphic 18" descr="Lights On outline">
            <a:extLst>
              <a:ext uri="{FF2B5EF4-FFF2-40B4-BE49-F238E27FC236}">
                <a16:creationId xmlns:a16="http://schemas.microsoft.com/office/drawing/2014/main" id="{23941CC2-5060-49E3-E9FA-6347D22DBC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7" name="Picture 6" descr="A white grid with black numbers and letters&#10;&#10;Description automatically generated">
            <a:extLst>
              <a:ext uri="{FF2B5EF4-FFF2-40B4-BE49-F238E27FC236}">
                <a16:creationId xmlns:a16="http://schemas.microsoft.com/office/drawing/2014/main" id="{573D337D-A9B0-64D9-FB8D-E0DF164C1BE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6"/>
          <a:stretch/>
        </p:blipFill>
        <p:spPr>
          <a:xfrm>
            <a:off x="1910972" y="1761151"/>
            <a:ext cx="7001872" cy="456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779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Decision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D169A9-F802-C428-9988-6E4C03C0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7</a:t>
            </a:fld>
            <a:endParaRPr lang="en-US" sz="2000"/>
          </a:p>
        </p:txBody>
      </p:sp>
      <p:pic>
        <p:nvPicPr>
          <p:cNvPr id="15" name="Graphic 14" descr="Easel with solid fill">
            <a:extLst>
              <a:ext uri="{FF2B5EF4-FFF2-40B4-BE49-F238E27FC236}">
                <a16:creationId xmlns:a16="http://schemas.microsoft.com/office/drawing/2014/main" id="{9AD1247B-26D4-C4E9-971F-689202833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6" name="Graphic 15" descr="Users outline">
            <a:extLst>
              <a:ext uri="{FF2B5EF4-FFF2-40B4-BE49-F238E27FC236}">
                <a16:creationId xmlns:a16="http://schemas.microsoft.com/office/drawing/2014/main" id="{A0D35B9D-EE8C-6858-EFAE-62D816E87B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7" name="Graphic 16" descr="Questions outline">
            <a:extLst>
              <a:ext uri="{FF2B5EF4-FFF2-40B4-BE49-F238E27FC236}">
                <a16:creationId xmlns:a16="http://schemas.microsoft.com/office/drawing/2014/main" id="{ECBCD0C7-AAFD-0252-3CCF-DDF9B8C97F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8" name="Graphic 17" descr="Gears outline">
            <a:extLst>
              <a:ext uri="{FF2B5EF4-FFF2-40B4-BE49-F238E27FC236}">
                <a16:creationId xmlns:a16="http://schemas.microsoft.com/office/drawing/2014/main" id="{5AFEB3EF-835D-6028-581F-D68B160799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9" name="Graphic 18" descr="Lights On outline">
            <a:extLst>
              <a:ext uri="{FF2B5EF4-FFF2-40B4-BE49-F238E27FC236}">
                <a16:creationId xmlns:a16="http://schemas.microsoft.com/office/drawing/2014/main" id="{23941CC2-5060-49E3-E9FA-6347D22DBC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7" name="Picture 6" descr="A white grid with black numbers and letters&#10;&#10;Description automatically generated">
            <a:extLst>
              <a:ext uri="{FF2B5EF4-FFF2-40B4-BE49-F238E27FC236}">
                <a16:creationId xmlns:a16="http://schemas.microsoft.com/office/drawing/2014/main" id="{573D337D-A9B0-64D9-FB8D-E0DF164C1BE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79" r="80865" b="58776"/>
          <a:stretch/>
        </p:blipFill>
        <p:spPr>
          <a:xfrm>
            <a:off x="365056" y="1874981"/>
            <a:ext cx="4437854" cy="4147127"/>
          </a:xfrm>
          <a:prstGeom prst="rect">
            <a:avLst/>
          </a:prstGeom>
        </p:spPr>
      </p:pic>
      <p:pic>
        <p:nvPicPr>
          <p:cNvPr id="4" name="Picture 3" descr="A white grid with black numbers and letters&#10;&#10;Description automatically generated">
            <a:extLst>
              <a:ext uri="{FF2B5EF4-FFF2-40B4-BE49-F238E27FC236}">
                <a16:creationId xmlns:a16="http://schemas.microsoft.com/office/drawing/2014/main" id="{ADDD5C0E-DBC4-D4BC-12A0-88656AD7494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71" t="14863" b="59018"/>
          <a:stretch/>
        </p:blipFill>
        <p:spPr>
          <a:xfrm>
            <a:off x="5710983" y="1874981"/>
            <a:ext cx="3926372" cy="414712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1C10695-54BB-E6D3-D2FA-7A3A5649C2BD}"/>
              </a:ext>
            </a:extLst>
          </p:cNvPr>
          <p:cNvCxnSpPr>
            <a:cxnSpLocks/>
          </p:cNvCxnSpPr>
          <p:nvPr/>
        </p:nvCxnSpPr>
        <p:spPr>
          <a:xfrm>
            <a:off x="4802910" y="3837034"/>
            <a:ext cx="908073" cy="0"/>
          </a:xfrm>
          <a:prstGeom prst="straightConnector1">
            <a:avLst/>
          </a:prstGeom>
          <a:ln w="762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24A1BF7-348F-C42C-44BE-8D077BF55275}"/>
              </a:ext>
            </a:extLst>
          </p:cNvPr>
          <p:cNvSpPr/>
          <p:nvPr/>
        </p:nvSpPr>
        <p:spPr>
          <a:xfrm>
            <a:off x="483201" y="3292088"/>
            <a:ext cx="9042400" cy="1089891"/>
          </a:xfrm>
          <a:prstGeom prst="rect">
            <a:avLst/>
          </a:prstGeom>
          <a:solidFill>
            <a:schemeClr val="accent2">
              <a:lumMod val="75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122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System Assembly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C2504A-DAC3-F921-C4C3-A6C49AC46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8</a:t>
            </a:fld>
            <a:endParaRPr lang="en-US" sz="2000"/>
          </a:p>
        </p:txBody>
      </p:sp>
      <p:pic>
        <p:nvPicPr>
          <p:cNvPr id="34" name="Graphic 33" descr="Easel with solid fill">
            <a:extLst>
              <a:ext uri="{FF2B5EF4-FFF2-40B4-BE49-F238E27FC236}">
                <a16:creationId xmlns:a16="http://schemas.microsoft.com/office/drawing/2014/main" id="{19EE601F-1218-1C0D-76A6-AF9FACEAD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35" name="Graphic 34" descr="Users outline">
            <a:extLst>
              <a:ext uri="{FF2B5EF4-FFF2-40B4-BE49-F238E27FC236}">
                <a16:creationId xmlns:a16="http://schemas.microsoft.com/office/drawing/2014/main" id="{9A5B835D-583E-A664-4498-5CADA7D47F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36" name="Graphic 35" descr="Questions outline">
            <a:extLst>
              <a:ext uri="{FF2B5EF4-FFF2-40B4-BE49-F238E27FC236}">
                <a16:creationId xmlns:a16="http://schemas.microsoft.com/office/drawing/2014/main" id="{6B6A5948-1A33-8AF4-B4C8-BCEAA6A108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37" name="Graphic 36" descr="Gears outline">
            <a:extLst>
              <a:ext uri="{FF2B5EF4-FFF2-40B4-BE49-F238E27FC236}">
                <a16:creationId xmlns:a16="http://schemas.microsoft.com/office/drawing/2014/main" id="{6CDAEEA6-D5EC-A316-D94C-0A1C11F27A6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38" name="Graphic 37" descr="Lights On outline">
            <a:extLst>
              <a:ext uri="{FF2B5EF4-FFF2-40B4-BE49-F238E27FC236}">
                <a16:creationId xmlns:a16="http://schemas.microsoft.com/office/drawing/2014/main" id="{923ADF67-08BD-F84F-91F7-2B3D80586C2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2049" name="Picture 1009847804" descr="A grey table with four legs&#10;&#10;Description automatically generated">
            <a:extLst>
              <a:ext uri="{FF2B5EF4-FFF2-40B4-BE49-F238E27FC236}">
                <a16:creationId xmlns:a16="http://schemas.microsoft.com/office/drawing/2014/main" id="{6271DC62-A8B0-40B9-F913-8B4C7C4CA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432" y="1792310"/>
            <a:ext cx="4876273" cy="4429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1678F1E-3517-301A-C181-7B31AEB2D6C8}"/>
              </a:ext>
            </a:extLst>
          </p:cNvPr>
          <p:cNvCxnSpPr>
            <a:cxnSpLocks/>
          </p:cNvCxnSpPr>
          <p:nvPr/>
        </p:nvCxnSpPr>
        <p:spPr>
          <a:xfrm>
            <a:off x="3100403" y="3198525"/>
            <a:ext cx="989956" cy="27170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EFAC62C-042E-88FB-0823-05EF7779A692}"/>
              </a:ext>
            </a:extLst>
          </p:cNvPr>
          <p:cNvCxnSpPr>
            <a:cxnSpLocks/>
          </p:cNvCxnSpPr>
          <p:nvPr/>
        </p:nvCxnSpPr>
        <p:spPr>
          <a:xfrm>
            <a:off x="3100403" y="4687775"/>
            <a:ext cx="2090433" cy="9666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Box 947596174">
            <a:extLst>
              <a:ext uri="{FF2B5EF4-FFF2-40B4-BE49-F238E27FC236}">
                <a16:creationId xmlns:a16="http://schemas.microsoft.com/office/drawing/2014/main" id="{BE50039A-D51A-A153-B5E8-34C0B14F88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4649" y="2939448"/>
            <a:ext cx="843552" cy="280835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Brackets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DAD6700-C842-36A9-5A2A-C36432F056A8}"/>
              </a:ext>
            </a:extLst>
          </p:cNvPr>
          <p:cNvCxnSpPr>
            <a:cxnSpLocks/>
          </p:cNvCxnSpPr>
          <p:nvPr/>
        </p:nvCxnSpPr>
        <p:spPr>
          <a:xfrm flipH="1">
            <a:off x="6560982" y="3063177"/>
            <a:ext cx="1449603" cy="4148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8D02A31-F61C-4DA8-A307-A30DC2DB3863}"/>
              </a:ext>
            </a:extLst>
          </p:cNvPr>
          <p:cNvCxnSpPr>
            <a:cxnSpLocks/>
          </p:cNvCxnSpPr>
          <p:nvPr/>
        </p:nvCxnSpPr>
        <p:spPr>
          <a:xfrm flipH="1" flipV="1">
            <a:off x="6761055" y="3985698"/>
            <a:ext cx="1249530" cy="6229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 Box 1590443466">
            <a:extLst>
              <a:ext uri="{FF2B5EF4-FFF2-40B4-BE49-F238E27FC236}">
                <a16:creationId xmlns:a16="http://schemas.microsoft.com/office/drawing/2014/main" id="{625D8BC4-7E0C-D211-6152-24772F782A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9280" y="3536941"/>
            <a:ext cx="912554" cy="476417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3 DOF Legs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Text Box 2110680554">
            <a:extLst>
              <a:ext uri="{FF2B5EF4-FFF2-40B4-BE49-F238E27FC236}">
                <a16:creationId xmlns:a16="http://schemas.microsoft.com/office/drawing/2014/main" id="{D037DC35-A22B-5C5E-7221-D453AF0DF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93202" y="4395181"/>
            <a:ext cx="974656" cy="45838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Electronics Bay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CD0B8670-80CC-67FE-A957-05337C68B9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9280" y="4394272"/>
            <a:ext cx="912554" cy="476417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2 DOF Legs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E3629B0C-05C4-2460-D749-09A6321479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2356" y="158167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5" name="Rectangle 18">
            <a:extLst>
              <a:ext uri="{FF2B5EF4-FFF2-40B4-BE49-F238E27FC236}">
                <a16:creationId xmlns:a16="http://schemas.microsoft.com/office/drawing/2014/main" id="{1D5DF08A-8943-DB32-4851-92AD15DC4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2356" y="203887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6" name="Rectangle 19">
            <a:extLst>
              <a:ext uri="{FF2B5EF4-FFF2-40B4-BE49-F238E27FC236}">
                <a16:creationId xmlns:a16="http://schemas.microsoft.com/office/drawing/2014/main" id="{19FE116B-CAD2-3F75-D06C-65A65AE9D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2356" y="600127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BD4301D-2D05-AFF7-F1C9-8BBDD8EEAF5E}"/>
              </a:ext>
            </a:extLst>
          </p:cNvPr>
          <p:cNvCxnSpPr>
            <a:cxnSpLocks/>
          </p:cNvCxnSpPr>
          <p:nvPr/>
        </p:nvCxnSpPr>
        <p:spPr>
          <a:xfrm>
            <a:off x="3100403" y="3867301"/>
            <a:ext cx="1109458" cy="4024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 Box 947596174">
            <a:extLst>
              <a:ext uri="{FF2B5EF4-FFF2-40B4-BE49-F238E27FC236}">
                <a16:creationId xmlns:a16="http://schemas.microsoft.com/office/drawing/2014/main" id="{42F235F3-541F-D7F6-FCF5-6C2F212E7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80075" y="2933338"/>
            <a:ext cx="843552" cy="280835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Platform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069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195" y="270136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Legs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25983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6B56D0-887E-EECA-9DC8-EF264943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9</a:t>
            </a:fld>
            <a:endParaRPr lang="en-US" sz="2000"/>
          </a:p>
        </p:txBody>
      </p:sp>
      <p:pic>
        <p:nvPicPr>
          <p:cNvPr id="5" name="Graphic 4" descr="Easel with solid fill">
            <a:extLst>
              <a:ext uri="{FF2B5EF4-FFF2-40B4-BE49-F238E27FC236}">
                <a16:creationId xmlns:a16="http://schemas.microsoft.com/office/drawing/2014/main" id="{0BCC5F06-00EC-EF53-CF8F-180A84DDF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7" name="Graphic 6" descr="Users outline">
            <a:extLst>
              <a:ext uri="{FF2B5EF4-FFF2-40B4-BE49-F238E27FC236}">
                <a16:creationId xmlns:a16="http://schemas.microsoft.com/office/drawing/2014/main" id="{CF3AC33C-AC34-A00F-7160-B25E5FF98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9" name="Graphic 8" descr="Questions outline">
            <a:extLst>
              <a:ext uri="{FF2B5EF4-FFF2-40B4-BE49-F238E27FC236}">
                <a16:creationId xmlns:a16="http://schemas.microsoft.com/office/drawing/2014/main" id="{02B42EB7-B21A-22A5-D83B-291068BD47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0" name="Graphic 9" descr="Gears outline">
            <a:extLst>
              <a:ext uri="{FF2B5EF4-FFF2-40B4-BE49-F238E27FC236}">
                <a16:creationId xmlns:a16="http://schemas.microsoft.com/office/drawing/2014/main" id="{508ABA0E-3C96-6812-B22C-FA5D7A367F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1" name="Graphic 10" descr="Lights On outline">
            <a:extLst>
              <a:ext uri="{FF2B5EF4-FFF2-40B4-BE49-F238E27FC236}">
                <a16:creationId xmlns:a16="http://schemas.microsoft.com/office/drawing/2014/main" id="{2584ABF6-D447-2E96-2913-5F6BCD418B7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29D0270-0FDE-15B0-8652-22FBD4CF2FBA}"/>
              </a:ext>
            </a:extLst>
          </p:cNvPr>
          <p:cNvSpPr txBox="1"/>
          <p:nvPr/>
        </p:nvSpPr>
        <p:spPr>
          <a:xfrm>
            <a:off x="1172195" y="1869298"/>
            <a:ext cx="287602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The system shall transport furniture repeatedly up and down one floor within a residential building</a:t>
            </a:r>
            <a:r>
              <a:rPr lang="en-US" dirty="0">
                <a:solidFill>
                  <a:srgbClr val="FF0000"/>
                </a:solidFill>
              </a:rPr>
              <a:t>. [2.1.1] </a:t>
            </a:r>
            <a:endParaRPr lang="en-US" sz="18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rgbClr val="FF0000"/>
              </a:solidFill>
              <a:effectLst/>
              <a:ea typeface="DengXian" panose="020B0503020204020204" pitchFamily="2" charset="-122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effectLst/>
                <a:ea typeface="DengXian" panose="020B0503020204020204" pitchFamily="2" charset="-122"/>
              </a:rPr>
              <a:t>The system shall not destructively alter the environment. [2.3.2]</a:t>
            </a:r>
          </a:p>
          <a:p>
            <a:pPr marL="0" indent="0">
              <a:buNone/>
            </a:pPr>
            <a:endParaRPr lang="en-US" sz="1800" dirty="0">
              <a:solidFill>
                <a:srgbClr val="FF0000"/>
              </a:solidFill>
              <a:effectLst/>
              <a:ea typeface="DengXian" panose="02010600030101010101" pitchFamily="2" charset="-122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effectLst/>
                <a:ea typeface="DengXian" panose="02010600030101010101" pitchFamily="2" charset="-122"/>
              </a:rPr>
              <a:t>The system shall not damage the furniture. [2.3.3]</a:t>
            </a:r>
            <a:endParaRPr lang="en-US" sz="1800" dirty="0">
              <a:solidFill>
                <a:srgbClr val="FF0000"/>
              </a:solidFill>
            </a:endParaRPr>
          </a:p>
        </p:txBody>
      </p:sp>
      <p:pic>
        <p:nvPicPr>
          <p:cNvPr id="4" name="Picture 3" descr="A grey mechanical arm with a white background&#10;&#10;Description automatically generated">
            <a:extLst>
              <a:ext uri="{FF2B5EF4-FFF2-40B4-BE49-F238E27FC236}">
                <a16:creationId xmlns:a16="http://schemas.microsoft.com/office/drawing/2014/main" id="{47764A96-F20E-D7DA-7153-2E5EFF416D9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9947" r="4724"/>
          <a:stretch/>
        </p:blipFill>
        <p:spPr>
          <a:xfrm>
            <a:off x="8608291" y="2235927"/>
            <a:ext cx="1745287" cy="4114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49233B-3466-251C-9D35-6544CC0D137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1612" r="13281"/>
          <a:stretch/>
        </p:blipFill>
        <p:spPr>
          <a:xfrm>
            <a:off x="5003214" y="2231601"/>
            <a:ext cx="1588656" cy="41148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64DA98C-11CF-CE30-D753-39E58437AD36}"/>
              </a:ext>
            </a:extLst>
          </p:cNvPr>
          <p:cNvCxnSpPr>
            <a:cxnSpLocks/>
          </p:cNvCxnSpPr>
          <p:nvPr/>
        </p:nvCxnSpPr>
        <p:spPr>
          <a:xfrm flipV="1">
            <a:off x="8058710" y="2580866"/>
            <a:ext cx="845890" cy="2672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Box 947596174">
            <a:extLst>
              <a:ext uri="{FF2B5EF4-FFF2-40B4-BE49-F238E27FC236}">
                <a16:creationId xmlns:a16="http://schemas.microsoft.com/office/drawing/2014/main" id="{CC9F425E-030E-F73C-B5EB-C97AAC3CA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3196" y="2794925"/>
            <a:ext cx="776288" cy="2667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Servos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Text Box 1590443466">
            <a:extLst>
              <a:ext uri="{FF2B5EF4-FFF2-40B4-BE49-F238E27FC236}">
                <a16:creationId xmlns:a16="http://schemas.microsoft.com/office/drawing/2014/main" id="{5F541610-E5E6-6FB1-495A-84FF276D8D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8247" y="4009752"/>
            <a:ext cx="839788" cy="452438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Leg Segments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C086E8B-4F69-5472-47A8-CBC14E568D1A}"/>
              </a:ext>
            </a:extLst>
          </p:cNvPr>
          <p:cNvCxnSpPr>
            <a:cxnSpLocks/>
          </p:cNvCxnSpPr>
          <p:nvPr/>
        </p:nvCxnSpPr>
        <p:spPr>
          <a:xfrm>
            <a:off x="8058710" y="4376453"/>
            <a:ext cx="1540045" cy="2073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C32CAAE-3EB1-A510-B7C7-7F592AD0E4BD}"/>
              </a:ext>
            </a:extLst>
          </p:cNvPr>
          <p:cNvCxnSpPr>
            <a:cxnSpLocks/>
          </p:cNvCxnSpPr>
          <p:nvPr/>
        </p:nvCxnSpPr>
        <p:spPr>
          <a:xfrm flipV="1">
            <a:off x="8047534" y="3410303"/>
            <a:ext cx="1182191" cy="75479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 Box 947596174">
            <a:extLst>
              <a:ext uri="{FF2B5EF4-FFF2-40B4-BE49-F238E27FC236}">
                <a16:creationId xmlns:a16="http://schemas.microsoft.com/office/drawing/2014/main" id="{477B75DF-114A-9858-32AF-D52BBF33D2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1936" y="5416553"/>
            <a:ext cx="776288" cy="2667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Feet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0195C91-B073-5960-9A41-2E129E2ED2B3}"/>
              </a:ext>
            </a:extLst>
          </p:cNvPr>
          <p:cNvCxnSpPr>
            <a:cxnSpLocks/>
          </p:cNvCxnSpPr>
          <p:nvPr/>
        </p:nvCxnSpPr>
        <p:spPr>
          <a:xfrm flipH="1" flipV="1">
            <a:off x="5728783" y="2705898"/>
            <a:ext cx="1411270" cy="12011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D41365F-073C-F472-0553-DE5C4E5E93DF}"/>
              </a:ext>
            </a:extLst>
          </p:cNvPr>
          <p:cNvCxnSpPr>
            <a:cxnSpLocks/>
          </p:cNvCxnSpPr>
          <p:nvPr/>
        </p:nvCxnSpPr>
        <p:spPr>
          <a:xfrm flipH="1">
            <a:off x="5806293" y="2928062"/>
            <a:ext cx="1342516" cy="20624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D472845-52E8-E6B0-16A5-335FBD682DB0}"/>
              </a:ext>
            </a:extLst>
          </p:cNvPr>
          <p:cNvCxnSpPr>
            <a:cxnSpLocks/>
          </p:cNvCxnSpPr>
          <p:nvPr/>
        </p:nvCxnSpPr>
        <p:spPr>
          <a:xfrm flipH="1" flipV="1">
            <a:off x="5994984" y="3631287"/>
            <a:ext cx="1128109" cy="46060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B9B7F1E-5BAE-CFD3-F5F4-BCE15BEF85D1}"/>
              </a:ext>
            </a:extLst>
          </p:cNvPr>
          <p:cNvCxnSpPr>
            <a:cxnSpLocks/>
          </p:cNvCxnSpPr>
          <p:nvPr/>
        </p:nvCxnSpPr>
        <p:spPr>
          <a:xfrm flipH="1">
            <a:off x="6275272" y="4376453"/>
            <a:ext cx="854919" cy="3305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05B36A6-D060-0754-2396-61AEB0578F70}"/>
              </a:ext>
            </a:extLst>
          </p:cNvPr>
          <p:cNvCxnSpPr>
            <a:cxnSpLocks/>
          </p:cNvCxnSpPr>
          <p:nvPr/>
        </p:nvCxnSpPr>
        <p:spPr>
          <a:xfrm flipH="1">
            <a:off x="6591870" y="3045599"/>
            <a:ext cx="548183" cy="67809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E13D6AD-6AC2-968B-1E35-530022D6AE9F}"/>
              </a:ext>
            </a:extLst>
          </p:cNvPr>
          <p:cNvCxnSpPr>
            <a:cxnSpLocks/>
          </p:cNvCxnSpPr>
          <p:nvPr/>
        </p:nvCxnSpPr>
        <p:spPr>
          <a:xfrm flipH="1">
            <a:off x="6191602" y="3956564"/>
            <a:ext cx="235316" cy="2716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8C3D08E-C9F6-82CF-D3A6-74E82904D3D9}"/>
              </a:ext>
            </a:extLst>
          </p:cNvPr>
          <p:cNvCxnSpPr>
            <a:cxnSpLocks/>
          </p:cNvCxnSpPr>
          <p:nvPr/>
        </p:nvCxnSpPr>
        <p:spPr>
          <a:xfrm>
            <a:off x="8069970" y="3089628"/>
            <a:ext cx="670805" cy="4318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71C6E08-1256-81E3-C657-D2CDE827C811}"/>
              </a:ext>
            </a:extLst>
          </p:cNvPr>
          <p:cNvCxnSpPr>
            <a:cxnSpLocks/>
          </p:cNvCxnSpPr>
          <p:nvPr/>
        </p:nvCxnSpPr>
        <p:spPr>
          <a:xfrm>
            <a:off x="8874125" y="3594453"/>
            <a:ext cx="792983" cy="4974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92CA398E-B253-0986-45B7-C045C75B6A1B}"/>
              </a:ext>
            </a:extLst>
          </p:cNvPr>
          <p:cNvCxnSpPr>
            <a:cxnSpLocks/>
          </p:cNvCxnSpPr>
          <p:nvPr/>
        </p:nvCxnSpPr>
        <p:spPr>
          <a:xfrm flipH="1">
            <a:off x="6426918" y="5562953"/>
            <a:ext cx="696175" cy="1203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157B60E8-92B7-0EC6-AE21-48D0E9EBC4B4}"/>
              </a:ext>
            </a:extLst>
          </p:cNvPr>
          <p:cNvCxnSpPr>
            <a:cxnSpLocks/>
          </p:cNvCxnSpPr>
          <p:nvPr/>
        </p:nvCxnSpPr>
        <p:spPr>
          <a:xfrm>
            <a:off x="8058710" y="5562953"/>
            <a:ext cx="1199590" cy="2603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389EA9ED-F91C-CF1C-D467-E02ED2E40CD9}"/>
              </a:ext>
            </a:extLst>
          </p:cNvPr>
          <p:cNvCxnSpPr>
            <a:cxnSpLocks/>
          </p:cNvCxnSpPr>
          <p:nvPr/>
        </p:nvCxnSpPr>
        <p:spPr>
          <a:xfrm>
            <a:off x="8058710" y="2928062"/>
            <a:ext cx="87256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4A26259-A16A-591E-4BEC-830A0BBC8004}"/>
              </a:ext>
            </a:extLst>
          </p:cNvPr>
          <p:cNvSpPr txBox="1"/>
          <p:nvPr/>
        </p:nvSpPr>
        <p:spPr>
          <a:xfrm>
            <a:off x="5299234" y="1850943"/>
            <a:ext cx="1111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Isometric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86A133-6E35-165C-8F36-EB2D7395D7D5}"/>
              </a:ext>
            </a:extLst>
          </p:cNvPr>
          <p:cNvSpPr txBox="1"/>
          <p:nvPr/>
        </p:nvSpPr>
        <p:spPr>
          <a:xfrm>
            <a:off x="8931275" y="1862269"/>
            <a:ext cx="124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Right view</a:t>
            </a:r>
          </a:p>
        </p:txBody>
      </p:sp>
    </p:spTree>
    <p:extLst>
      <p:ext uri="{BB962C8B-B14F-4D97-AF65-F5344CB8AC3E}">
        <p14:creationId xmlns:p14="http://schemas.microsoft.com/office/powerpoint/2010/main" val="1217185315"/>
      </p:ext>
    </p:extLst>
  </p:cSld>
  <p:clrMapOvr>
    <a:masterClrMapping/>
  </p:clrMapOvr>
</p:sld>
</file>

<file path=ppt/theme/theme1.xml><?xml version="1.0" encoding="utf-8"?>
<a:theme xmlns:a="http://schemas.openxmlformats.org/drawingml/2006/main" name="capstone_theme1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DEE2EB"/>
      </a:accent1>
      <a:accent2>
        <a:srgbClr val="A2C4C9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apstone_theme1" id="{8A7B5C3C-AED7-4660-A96C-9F9CB8B206E5}" vid="{35B72367-E410-46BA-AAC8-B927493006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DFBC8355819247AF6A4F705EB168AD" ma:contentTypeVersion="11" ma:contentTypeDescription="Create a new document." ma:contentTypeScope="" ma:versionID="fe0dfedd9ea4433b4eed4b56e1dc9b29">
  <xsd:schema xmlns:xsd="http://www.w3.org/2001/XMLSchema" xmlns:xs="http://www.w3.org/2001/XMLSchema" xmlns:p="http://schemas.microsoft.com/office/2006/metadata/properties" xmlns:ns2="5b95d91b-c99a-4941-9513-76b88626be3d" xmlns:ns3="b8618d93-c323-4b5f-ba26-bb127dd11f62" targetNamespace="http://schemas.microsoft.com/office/2006/metadata/properties" ma:root="true" ma:fieldsID="2f82d21a334b4f7c3c32ffa5380747c7" ns2:_="" ns3:_="">
    <xsd:import namespace="5b95d91b-c99a-4941-9513-76b88626be3d"/>
    <xsd:import namespace="b8618d93-c323-4b5f-ba26-bb127dd11f6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95d91b-c99a-4941-9513-76b88626be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a4ee6b6e-1dad-49a7-85d1-bf6bd711290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618d93-c323-4b5f-ba26-bb127dd11f6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38d58c96-d69d-436b-a137-5ee6bc1a94aa}" ma:internalName="TaxCatchAll" ma:showField="CatchAllData" ma:web="b8618d93-c323-4b5f-ba26-bb127dd11f6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b95d91b-c99a-4941-9513-76b88626be3d">
      <Terms xmlns="http://schemas.microsoft.com/office/infopath/2007/PartnerControls"/>
    </lcf76f155ced4ddcb4097134ff3c332f>
    <TaxCatchAll xmlns="b8618d93-c323-4b5f-ba26-bb127dd11f62" xsi:nil="true"/>
  </documentManagement>
</p:properties>
</file>

<file path=customXml/itemProps1.xml><?xml version="1.0" encoding="utf-8"?>
<ds:datastoreItem xmlns:ds="http://schemas.openxmlformats.org/officeDocument/2006/customXml" ds:itemID="{863E5C08-C493-462E-96DE-23EF3AAA4A8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7667998-ED53-4E04-8E2F-FD10B1893511}">
  <ds:schemaRefs>
    <ds:schemaRef ds:uri="5b95d91b-c99a-4941-9513-76b88626be3d"/>
    <ds:schemaRef ds:uri="b8618d93-c323-4b5f-ba26-bb127dd11f6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49BC429-16A5-4074-A555-C8DCA0355CBF}">
  <ds:schemaRefs>
    <ds:schemaRef ds:uri="http://purl.org/dc/terms/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b8618d93-c323-4b5f-ba26-bb127dd11f62"/>
    <ds:schemaRef ds:uri="5b95d91b-c99a-4941-9513-76b88626be3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capstone_theme1</Template>
  <TotalTime>2</TotalTime>
  <Words>439</Words>
  <Application>Microsoft Office PowerPoint</Application>
  <PresentationFormat>Widescreen</PresentationFormat>
  <Paragraphs>122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Segoe UI</vt:lpstr>
      <vt:lpstr>Times New Roman</vt:lpstr>
      <vt:lpstr>WordVisi_MSFontService</vt:lpstr>
      <vt:lpstr>capstone_theme1</vt:lpstr>
      <vt:lpstr>Specifications Presentation</vt:lpstr>
      <vt:lpstr>Agenda</vt:lpstr>
      <vt:lpstr>Meet the Team</vt:lpstr>
      <vt:lpstr>Review of the Problem Statement [1]</vt:lpstr>
      <vt:lpstr>Morphological Chart</vt:lpstr>
      <vt:lpstr>Decision Matrix</vt:lpstr>
      <vt:lpstr>The Decision</vt:lpstr>
      <vt:lpstr>System Assembly</vt:lpstr>
      <vt:lpstr>Legs</vt:lpstr>
      <vt:lpstr>Platform</vt:lpstr>
      <vt:lpstr>Sizing</vt:lpstr>
      <vt:lpstr>Brackets</vt:lpstr>
      <vt:lpstr>Electronics Bay</vt:lpstr>
      <vt:lpstr>Battery</vt:lpstr>
      <vt:lpstr>Remote Control</vt:lpstr>
      <vt:lpstr>Hardware Block Diagram</vt:lpstr>
      <vt:lpstr>Process Flowchart</vt:lpstr>
      <vt:lpstr>References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Reinert, Alexander G.</dc:creator>
  <cp:lastModifiedBy>Reinert, Alexander G.</cp:lastModifiedBy>
  <cp:revision>3</cp:revision>
  <cp:lastPrinted>2023-10-09T06:37:41Z</cp:lastPrinted>
  <dcterms:created xsi:type="dcterms:W3CDTF">2023-09-11T01:49:48Z</dcterms:created>
  <dcterms:modified xsi:type="dcterms:W3CDTF">2023-10-12T15:56:33Z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0x0101005EDFBC8355819247AF6A4F705EB168AD</vt:lpwstr>
  </property>
  <property fmtid="{D5CDD505-2E9C-101B-9397-08002B2CF9AE}" pid="3" name="MediaServiceImageTags">
    <vt:lpwstr/>
  </property>
</Properties>
</file>

<file path=docProps/thumbnail.jpeg>
</file>